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7"/>
  </p:notesMasterIdLst>
  <p:handoutMasterIdLst>
    <p:handoutMasterId r:id="rId48"/>
  </p:handoutMasterIdLst>
  <p:sldIdLst>
    <p:sldId id="257" r:id="rId5"/>
    <p:sldId id="304" r:id="rId6"/>
    <p:sldId id="356" r:id="rId7"/>
    <p:sldId id="360" r:id="rId8"/>
    <p:sldId id="361" r:id="rId9"/>
    <p:sldId id="362" r:id="rId10"/>
    <p:sldId id="363" r:id="rId11"/>
    <p:sldId id="364" r:id="rId12"/>
    <p:sldId id="365" r:id="rId13"/>
    <p:sldId id="366" r:id="rId14"/>
    <p:sldId id="367" r:id="rId15"/>
    <p:sldId id="368" r:id="rId16"/>
    <p:sldId id="328" r:id="rId17"/>
    <p:sldId id="329" r:id="rId18"/>
    <p:sldId id="330" r:id="rId19"/>
    <p:sldId id="357" r:id="rId20"/>
    <p:sldId id="358" r:id="rId21"/>
    <p:sldId id="359" r:id="rId22"/>
    <p:sldId id="331" r:id="rId23"/>
    <p:sldId id="332" r:id="rId24"/>
    <p:sldId id="333" r:id="rId25"/>
    <p:sldId id="334" r:id="rId26"/>
    <p:sldId id="335" r:id="rId27"/>
    <p:sldId id="327" r:id="rId28"/>
    <p:sldId id="326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4" r:id="rId37"/>
    <p:sldId id="345" r:id="rId38"/>
    <p:sldId id="343" r:id="rId39"/>
    <p:sldId id="351" r:id="rId40"/>
    <p:sldId id="346" r:id="rId41"/>
    <p:sldId id="352" r:id="rId42"/>
    <p:sldId id="353" r:id="rId43"/>
    <p:sldId id="354" r:id="rId44"/>
    <p:sldId id="355" r:id="rId45"/>
    <p:sldId id="302" r:id="rId46"/>
  </p:sldIdLst>
  <p:sldSz cx="9144000" cy="6858000" type="screen4x3"/>
  <p:notesSz cx="6858000" cy="9144000"/>
  <p:defaultTextStyle>
    <a:defPPr rtl="0">
      <a:defRPr lang="ko-k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교시" id="{AD4104DA-8CC6-4877-BF8E-9FB347A9BC94}">
          <p14:sldIdLst>
            <p14:sldId id="257"/>
            <p14:sldId id="304"/>
            <p14:sldId id="356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28"/>
            <p14:sldId id="329"/>
            <p14:sldId id="330"/>
            <p14:sldId id="357"/>
            <p14:sldId id="358"/>
            <p14:sldId id="359"/>
            <p14:sldId id="331"/>
            <p14:sldId id="332"/>
            <p14:sldId id="333"/>
            <p14:sldId id="334"/>
            <p14:sldId id="335"/>
            <p14:sldId id="327"/>
          </p14:sldIdLst>
        </p14:section>
        <p14:section name="2교시" id="{6F2082DC-D108-4986-BD34-0ABA70DAF77F}">
          <p14:sldIdLst>
            <p14:sldId id="326"/>
            <p14:sldId id="336"/>
            <p14:sldId id="337"/>
            <p14:sldId id="338"/>
            <p14:sldId id="339"/>
            <p14:sldId id="340"/>
            <p14:sldId id="341"/>
            <p14:sldId id="342"/>
            <p14:sldId id="344"/>
            <p14:sldId id="345"/>
            <p14:sldId id="343"/>
            <p14:sldId id="351"/>
            <p14:sldId id="346"/>
            <p14:sldId id="352"/>
            <p14:sldId id="353"/>
            <p14:sldId id="354"/>
            <p14:sldId id="355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1" autoAdjust="0"/>
    <p:restoredTop sz="88090" autoAdjust="0"/>
  </p:normalViewPr>
  <p:slideViewPr>
    <p:cSldViewPr>
      <p:cViewPr varScale="1">
        <p:scale>
          <a:sx n="100" d="100"/>
          <a:sy n="100" d="100"/>
        </p:scale>
        <p:origin x="189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7" d="100"/>
          <a:sy n="77" d="100"/>
        </p:scale>
        <p:origin x="3276" y="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6A887D2F-47C1-4DF0-A45B-31799E1482F8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rtl="0"/>
              <a:t>2019-07-23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rtl="0"/>
              <a:t>‹#›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A2A2760C-5D92-40FD-AA3E-9DDE668A4E1E}" type="datetime1">
              <a:rPr lang="ko-KR" altLang="en-US" smtClean="0"/>
              <a:pPr algn="r"/>
              <a:t>2019-07-23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EBA5BD7-F043-4D1B-AA17-CD412FC534DE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exture_atla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download.nvidia.com/developer/NVTextureSuite/Atlas_Tools/Texture_Atlas_Whitepaper.pdf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kmagic.tistory.com/228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1467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8477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8172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err="1">
                <a:hlinkClick r:id="rId3"/>
              </a:rPr>
              <a:t>en.wikipedia.org</a:t>
            </a:r>
            <a:r>
              <a:rPr lang="en-US" altLang="ko-KR" dirty="0">
                <a:hlinkClick r:id="rId3"/>
              </a:rPr>
              <a:t>/wiki/</a:t>
            </a:r>
            <a:r>
              <a:rPr lang="en-US" altLang="ko-KR" dirty="0" err="1">
                <a:hlinkClick r:id="rId3"/>
              </a:rPr>
              <a:t>Texture_atlas</a:t>
            </a:r>
            <a:endParaRPr lang="en-US" altLang="ko-KR" dirty="0">
              <a:hlinkClick r:id="rId4"/>
            </a:endParaRPr>
          </a:p>
          <a:p>
            <a:r>
              <a:rPr lang="en-US" altLang="ko-KR" dirty="0">
                <a:hlinkClick r:id="rId4"/>
              </a:rPr>
              <a:t>http://</a:t>
            </a:r>
            <a:r>
              <a:rPr lang="en-US" altLang="ko-KR" dirty="0" err="1">
                <a:hlinkClick r:id="rId4"/>
              </a:rPr>
              <a:t>download.nvidia.com</a:t>
            </a:r>
            <a:r>
              <a:rPr lang="en-US" altLang="ko-KR" dirty="0">
                <a:hlinkClick r:id="rId4"/>
              </a:rPr>
              <a:t>/developer/</a:t>
            </a:r>
            <a:r>
              <a:rPr lang="en-US" altLang="ko-KR" dirty="0" err="1">
                <a:hlinkClick r:id="rId4"/>
              </a:rPr>
              <a:t>NVTextureSuite</a:t>
            </a:r>
            <a:r>
              <a:rPr lang="en-US" altLang="ko-KR" dirty="0">
                <a:hlinkClick r:id="rId4"/>
              </a:rPr>
              <a:t>/</a:t>
            </a:r>
            <a:r>
              <a:rPr lang="en-US" altLang="ko-KR" dirty="0" err="1">
                <a:hlinkClick r:id="rId4"/>
              </a:rPr>
              <a:t>Atlas_Tools</a:t>
            </a:r>
            <a:r>
              <a:rPr lang="en-US" altLang="ko-KR" dirty="0">
                <a:hlinkClick r:id="rId4"/>
              </a:rPr>
              <a:t>/</a:t>
            </a:r>
            <a:r>
              <a:rPr lang="en-US" altLang="ko-KR" dirty="0" err="1">
                <a:hlinkClick r:id="rId4"/>
              </a:rPr>
              <a:t>Texture_Atlas_Whitepaper.pdf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79886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err="1">
                <a:hlinkClick r:id="rId3"/>
              </a:rPr>
              <a:t>skmagic.tistory.com</a:t>
            </a:r>
            <a:r>
              <a:rPr lang="en-US" altLang="ko-KR" dirty="0">
                <a:hlinkClick r:id="rId3"/>
              </a:rPr>
              <a:t>/228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6345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36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5836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37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1237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마참내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41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7952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7283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791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0728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7498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9132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4258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9133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5755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대각선"/>
          <p:cNvGrpSpPr/>
          <p:nvPr/>
        </p:nvGrpSpPr>
        <p:grpSpPr>
          <a:xfrm>
            <a:off x="5638801" y="4145282"/>
            <a:ext cx="3515503" cy="2731407"/>
            <a:chOff x="5638800" y="3108960"/>
            <a:chExt cx="3515503" cy="2048555"/>
          </a:xfrm>
        </p:grpSpPr>
        <p:cxnSp>
          <p:nvCxnSpPr>
            <p:cNvPr id="14" name="직선 연결선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아래 줄"/>
          <p:cNvGrpSpPr/>
          <p:nvPr/>
        </p:nvGrpSpPr>
        <p:grpSpPr>
          <a:xfrm>
            <a:off x="-6689" y="6057150"/>
            <a:ext cx="4125119" cy="820207"/>
            <a:chOff x="-6689" y="4553748"/>
            <a:chExt cx="4125119" cy="615155"/>
          </a:xfrm>
        </p:grpSpPr>
        <p:sp>
          <p:nvSpPr>
            <p:cNvPr id="9" name="자유형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US" sz="1800" dirty="0"/>
            </a:p>
          </p:txBody>
        </p:sp>
        <p:sp>
          <p:nvSpPr>
            <p:cNvPr id="10" name="자유형(F)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US" sz="1800" dirty="0"/>
            </a:p>
          </p:txBody>
        </p:sp>
        <p:sp>
          <p:nvSpPr>
            <p:cNvPr id="11" name="자유형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US" sz="1800" dirty="0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9200" y="584201"/>
            <a:ext cx="6553200" cy="2000251"/>
          </a:xfrm>
        </p:spPr>
        <p:txBody>
          <a:bodyPr rtlCol="0">
            <a:normAutofit/>
          </a:bodyPr>
          <a:lstStyle>
            <a:lvl1pPr algn="l" rtl="0">
              <a:defRPr sz="4051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19200" y="2616200"/>
            <a:ext cx="6553200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101" cap="all" spc="150" baseline="0">
                <a:solidFill>
                  <a:schemeClr val="accent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defRPr>
            </a:lvl1pPr>
            <a:lvl2pPr marL="457242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26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1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51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35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22" name="날짜 개체 틀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792354C-C43B-4E93-9AE4-95A41DAB4068}" type="datetime1">
              <a:rPr lang="ko-KR" altLang="en-US" smtClean="0"/>
              <a:t>2019-07-23</a:t>
            </a:fld>
            <a:endParaRPr lang="ko-KR" altLang="en-US" dirty="0"/>
          </a:p>
        </p:txBody>
      </p:sp>
      <p:sp>
        <p:nvSpPr>
          <p:cNvPr id="23" name="바닥글 개체 틀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/>
              <a:t>소융대 컨텐츠</a:t>
            </a:r>
            <a:r>
              <a:rPr lang="en-US" altLang="ko-KR"/>
              <a:t>IT 16</a:t>
            </a:r>
            <a:r>
              <a:rPr lang="ko-KR" altLang="en-US"/>
              <a:t>학번 길한얼</a:t>
            </a:r>
            <a:endParaRPr lang="ko-KR" altLang="en-US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4F82525-1FCE-41BB-93FB-00713A4299CB}" type="datetime1">
              <a:rPr lang="ko-KR" altLang="en-US" smtClean="0"/>
              <a:t>2019-07-23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/>
              <a:t>소융대 컨텐츠</a:t>
            </a:r>
            <a:r>
              <a:rPr lang="en-US" altLang="ko-KR"/>
              <a:t>IT 16</a:t>
            </a:r>
            <a:r>
              <a:rPr lang="ko-KR" altLang="en-US"/>
              <a:t>학번 길한얼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584200"/>
            <a:ext cx="2057400" cy="5588000"/>
          </a:xfrm>
        </p:spPr>
        <p:txBody>
          <a:bodyPr vert="eaVert"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84200"/>
            <a:ext cx="5562600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F870576-52A1-438D-97E0-0B94D96A40EA}" type="datetime1">
              <a:rPr lang="ko-KR" altLang="en-US" smtClean="0"/>
              <a:t>2019-07-23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/>
              <a:t>소융대 컨텐츠</a:t>
            </a:r>
            <a:r>
              <a:rPr lang="en-US" altLang="ko-KR"/>
              <a:t>IT 16</a:t>
            </a:r>
            <a:r>
              <a:rPr lang="ko-KR" altLang="en-US"/>
              <a:t>학번 길한얼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8FFA4B0-EE52-47F0-8A01-6F08093D6D5E}" type="datetime1">
              <a:rPr lang="ko-KR" altLang="en-US" smtClean="0"/>
              <a:t>2019-07-23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/>
              <a:t>소융대 컨텐츠</a:t>
            </a:r>
            <a:r>
              <a:rPr lang="en-US" altLang="ko-KR"/>
              <a:t>IT 16</a:t>
            </a:r>
            <a:r>
              <a:rPr lang="ko-KR" altLang="en-US"/>
              <a:t>학번 길한얼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대각선"/>
          <p:cNvGrpSpPr/>
          <p:nvPr/>
        </p:nvGrpSpPr>
        <p:grpSpPr>
          <a:xfrm>
            <a:off x="5638801" y="4145282"/>
            <a:ext cx="3515503" cy="2731407"/>
            <a:chOff x="5638800" y="3108960"/>
            <a:chExt cx="3515503" cy="2048555"/>
          </a:xfrm>
        </p:grpSpPr>
        <p:cxnSp>
          <p:nvCxnSpPr>
            <p:cNvPr id="12" name="직선 연결선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209802"/>
            <a:ext cx="6705600" cy="2764335"/>
          </a:xfrm>
        </p:spPr>
        <p:txBody>
          <a:bodyPr rtlCol="0" anchor="b">
            <a:normAutofit/>
          </a:bodyPr>
          <a:lstStyle>
            <a:lvl1pPr algn="l" rtl="0">
              <a:defRPr sz="4051" b="0" cap="none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19200" y="4951267"/>
            <a:ext cx="5303520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101" cap="all" spc="150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42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l" rtl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726" indent="0" algn="l" rtl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967" indent="0" algn="l" rtl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6210" indent="0" algn="l" rtl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3451" indent="0" algn="l" rtl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l" rtl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7935" indent="0" algn="l" rtl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205719-285B-4F4A-B9B7-F29F3DFF834C}" type="datetime1">
              <a:rPr lang="ko-KR" altLang="en-US" smtClean="0"/>
              <a:t>2019-07-23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/>
              <a:t>소융대 컨텐츠</a:t>
            </a:r>
            <a:r>
              <a:rPr lang="en-US" altLang="ko-KR"/>
              <a:t>IT 16</a:t>
            </a:r>
            <a:r>
              <a:rPr lang="ko-KR" altLang="en-US"/>
              <a:t>학번 길한얼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1" y="1706880"/>
            <a:ext cx="3810000" cy="4465320"/>
          </a:xfrm>
        </p:spPr>
        <p:txBody>
          <a:bodyPr rtlCol="0">
            <a:normAutofit/>
          </a:bodyPr>
          <a:lstStyle>
            <a:lvl1pPr algn="l" rtl="0">
              <a:defRPr sz="210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algn="l" rtl="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algn="l" rtl="0">
              <a:defRPr sz="1500"/>
            </a:lvl6pPr>
            <a:lvl7pPr algn="l" rtl="0">
              <a:defRPr sz="1500"/>
            </a:lvl7pPr>
            <a:lvl8pPr algn="l" rtl="0">
              <a:defRPr sz="1500" baseline="0"/>
            </a:lvl8pPr>
            <a:lvl9pPr algn="l" rtl="0">
              <a:defRPr sz="1500" baseline="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76801" y="1706880"/>
            <a:ext cx="3810000" cy="4465320"/>
          </a:xfrm>
        </p:spPr>
        <p:txBody>
          <a:bodyPr rtlCol="0">
            <a:normAutofit/>
          </a:bodyPr>
          <a:lstStyle>
            <a:lvl1pPr algn="l" rtl="0">
              <a:defRPr sz="210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algn="l" rtl="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algn="l" rtl="0">
              <a:defRPr sz="1500"/>
            </a:lvl6pPr>
            <a:lvl7pPr algn="l" rtl="0">
              <a:defRPr sz="1500"/>
            </a:lvl7pPr>
            <a:lvl8pPr algn="l" rtl="0">
              <a:defRPr sz="1500"/>
            </a:lvl8pPr>
            <a:lvl9pPr algn="l" rtl="0">
              <a:defRPr sz="15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F59605B-24B3-45B8-9A4C-5158FBF90D6B}" type="datetime1">
              <a:rPr lang="ko-KR" altLang="en-US" smtClean="0"/>
              <a:t>2019-07-23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소융대 컨텐츠</a:t>
            </a:r>
            <a:r>
              <a:rPr lang="en-US" altLang="ko-KR"/>
              <a:t>IT 16</a:t>
            </a:r>
            <a:r>
              <a:rPr lang="ko-KR" altLang="en-US"/>
              <a:t>학번 길한얼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014DD1E-5D91-48A3-AD6D-45FBA980D106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1701800"/>
            <a:ext cx="3813048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101" b="0" cap="all" spc="150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42" indent="0" algn="l" rtl="0">
              <a:buNone/>
              <a:defRPr sz="2026" b="1"/>
            </a:lvl2pPr>
            <a:lvl3pPr marL="914484" indent="0" algn="l" rtl="0">
              <a:buNone/>
              <a:defRPr sz="1800" b="1"/>
            </a:lvl3pPr>
            <a:lvl4pPr marL="1371726" indent="0" algn="l" rtl="0">
              <a:buNone/>
              <a:defRPr sz="1575" b="1"/>
            </a:lvl4pPr>
            <a:lvl5pPr marL="1828967" indent="0" algn="l" rtl="0">
              <a:buNone/>
              <a:defRPr sz="1575" b="1"/>
            </a:lvl5pPr>
            <a:lvl6pPr marL="2286210" indent="0" algn="l" rtl="0">
              <a:buNone/>
              <a:defRPr sz="1575" b="1"/>
            </a:lvl6pPr>
            <a:lvl7pPr marL="2743451" indent="0" algn="l" rtl="0">
              <a:buNone/>
              <a:defRPr sz="1575" b="1"/>
            </a:lvl7pPr>
            <a:lvl8pPr marL="3200693" indent="0" algn="l" rtl="0">
              <a:buNone/>
              <a:defRPr sz="1575" b="1"/>
            </a:lvl8pPr>
            <a:lvl9pPr marL="3657935" indent="0" algn="l" rtl="0">
              <a:buNone/>
              <a:defRPr sz="1575" b="1"/>
            </a:lvl9pPr>
          </a:lstStyle>
          <a:p>
            <a:pPr lvl="0" rt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1" y="2717800"/>
            <a:ext cx="3810000" cy="3454400"/>
          </a:xfrm>
        </p:spPr>
        <p:txBody>
          <a:bodyPr rtlCol="0">
            <a:noAutofit/>
          </a:bodyPr>
          <a:lstStyle>
            <a:lvl1pPr algn="l" rtl="0">
              <a:defRPr sz="2101"/>
            </a:lvl1pPr>
            <a:lvl2pPr algn="l" rtl="0">
              <a:defRPr sz="1800"/>
            </a:lvl2pPr>
            <a:lvl3pPr algn="l" rtl="0">
              <a:defRPr sz="1500"/>
            </a:lvl3pPr>
            <a:lvl4pPr algn="l" rtl="0">
              <a:defRPr sz="1500"/>
            </a:lvl4pPr>
            <a:lvl5pPr algn="l" rtl="0">
              <a:defRPr sz="1500"/>
            </a:lvl5pPr>
            <a:lvl6pPr algn="l" rtl="0">
              <a:defRPr sz="1500"/>
            </a:lvl6pPr>
            <a:lvl7pPr algn="l" rtl="0">
              <a:defRPr sz="1500" baseline="0"/>
            </a:lvl7pPr>
            <a:lvl8pPr algn="l" rtl="0">
              <a:defRPr sz="1500" baseline="0"/>
            </a:lvl8pPr>
            <a:lvl9pPr algn="l" rtl="0">
              <a:defRPr sz="1500" baseline="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873752" y="1701800"/>
            <a:ext cx="3813048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101" b="0" cap="all" spc="150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42" indent="0" algn="l" rtl="0">
              <a:buNone/>
              <a:defRPr sz="2026" b="1"/>
            </a:lvl2pPr>
            <a:lvl3pPr marL="914484" indent="0" algn="l" rtl="0">
              <a:buNone/>
              <a:defRPr sz="1800" b="1"/>
            </a:lvl3pPr>
            <a:lvl4pPr marL="1371726" indent="0" algn="l" rtl="0">
              <a:buNone/>
              <a:defRPr sz="1575" b="1"/>
            </a:lvl4pPr>
            <a:lvl5pPr marL="1828967" indent="0" algn="l" rtl="0">
              <a:buNone/>
              <a:defRPr sz="1575" b="1"/>
            </a:lvl5pPr>
            <a:lvl6pPr marL="2286210" indent="0" algn="l" rtl="0">
              <a:buNone/>
              <a:defRPr sz="1575" b="1"/>
            </a:lvl6pPr>
            <a:lvl7pPr marL="2743451" indent="0" algn="l" rtl="0">
              <a:buNone/>
              <a:defRPr sz="1575" b="1"/>
            </a:lvl7pPr>
            <a:lvl8pPr marL="3200693" indent="0" algn="l" rtl="0">
              <a:buNone/>
              <a:defRPr sz="1575" b="1"/>
            </a:lvl8pPr>
            <a:lvl9pPr marL="3657935" indent="0" algn="l" rtl="0">
              <a:buNone/>
              <a:defRPr sz="1575" b="1"/>
            </a:lvl9pPr>
          </a:lstStyle>
          <a:p>
            <a:pPr lvl="0" rt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876801" y="2717800"/>
            <a:ext cx="3810000" cy="3454400"/>
          </a:xfrm>
        </p:spPr>
        <p:txBody>
          <a:bodyPr rtlCol="0">
            <a:noAutofit/>
          </a:bodyPr>
          <a:lstStyle>
            <a:lvl1pPr algn="l" rtl="0">
              <a:defRPr sz="2101"/>
            </a:lvl1pPr>
            <a:lvl2pPr algn="l" rtl="0">
              <a:defRPr sz="1800"/>
            </a:lvl2pPr>
            <a:lvl3pPr algn="l" rtl="0">
              <a:defRPr sz="1500"/>
            </a:lvl3pPr>
            <a:lvl4pPr algn="l" rtl="0">
              <a:defRPr sz="1500"/>
            </a:lvl4pPr>
            <a:lvl5pPr algn="l" rtl="0">
              <a:defRPr sz="1500"/>
            </a:lvl5pPr>
            <a:lvl6pPr algn="l" rtl="0">
              <a:defRPr sz="1500" baseline="0"/>
            </a:lvl6pPr>
            <a:lvl7pPr algn="l" rtl="0">
              <a:defRPr sz="1500" baseline="0"/>
            </a:lvl7pPr>
            <a:lvl8pPr algn="l" rtl="0">
              <a:defRPr sz="1500" baseline="0"/>
            </a:lvl8pPr>
            <a:lvl9pPr algn="l" rtl="0">
              <a:defRPr sz="1500" baseline="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DC6B156-941A-42E2-8D39-251B12B943C4}" type="datetime1">
              <a:rPr lang="ko-KR" altLang="en-US" smtClean="0"/>
              <a:t>2019-07-23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/>
              <a:t>소융대 컨텐츠</a:t>
            </a:r>
            <a:r>
              <a:rPr lang="en-US" altLang="ko-KR"/>
              <a:t>IT 16</a:t>
            </a:r>
            <a:r>
              <a:rPr lang="ko-KR" altLang="en-US"/>
              <a:t>학번 길한얼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51E959E-D222-4AA6-A4DE-06F4B059B91E}" type="datetime1">
              <a:rPr lang="ko-KR" altLang="en-US" smtClean="0"/>
              <a:t>2019-07-23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/>
              <a:t>소융대 컨텐츠</a:t>
            </a:r>
            <a:r>
              <a:rPr lang="en-US" altLang="ko-KR"/>
              <a:t>IT 16</a:t>
            </a:r>
            <a:r>
              <a:rPr lang="ko-KR" altLang="en-US"/>
              <a:t>학번 길한얼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1FDCEC9-6DA4-42BD-B912-E5B8080DFAFD}" type="datetime1">
              <a:rPr lang="ko-KR" altLang="en-US" smtClean="0"/>
              <a:t>2019-07-23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/>
              <a:t>소융대 컨텐츠</a:t>
            </a:r>
            <a:r>
              <a:rPr lang="en-US" altLang="ko-KR"/>
              <a:t>IT 16</a:t>
            </a:r>
            <a:r>
              <a:rPr lang="ko-KR" altLang="en-US"/>
              <a:t>학번 길한얼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1701800"/>
            <a:ext cx="3048000" cy="2438400"/>
          </a:xfrm>
        </p:spPr>
        <p:txBody>
          <a:bodyPr rtlCol="0" anchor="b">
            <a:normAutofit/>
          </a:bodyPr>
          <a:lstStyle>
            <a:lvl1pPr algn="l" rtl="0">
              <a:defRPr sz="2101" b="0" cap="all" spc="15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0" y="4241800"/>
            <a:ext cx="3048000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500"/>
            </a:lvl1pPr>
            <a:lvl2pPr marL="457242" indent="0" algn="l" rtl="0">
              <a:buNone/>
              <a:defRPr sz="1200"/>
            </a:lvl2pPr>
            <a:lvl3pPr marL="914484" indent="0" algn="l" rtl="0">
              <a:buNone/>
              <a:defRPr sz="975"/>
            </a:lvl3pPr>
            <a:lvl4pPr marL="1371726" indent="0" algn="l" rtl="0">
              <a:buNone/>
              <a:defRPr sz="900"/>
            </a:lvl4pPr>
            <a:lvl5pPr marL="1828967" indent="0" algn="l" rtl="0">
              <a:buNone/>
              <a:defRPr sz="900"/>
            </a:lvl5pPr>
            <a:lvl6pPr marL="2286210" indent="0" algn="l" rtl="0">
              <a:buNone/>
              <a:defRPr sz="900"/>
            </a:lvl6pPr>
            <a:lvl7pPr marL="2743451" indent="0" algn="l" rtl="0">
              <a:buNone/>
              <a:defRPr sz="900"/>
            </a:lvl7pPr>
            <a:lvl8pPr marL="3200693" indent="0" algn="l" rtl="0">
              <a:buNone/>
              <a:defRPr sz="900"/>
            </a:lvl8pPr>
            <a:lvl9pPr marL="3657935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14800" y="584200"/>
            <a:ext cx="4572000" cy="5588000"/>
          </a:xfrm>
        </p:spPr>
        <p:txBody>
          <a:bodyPr rtlCol="0">
            <a:normAutofit/>
          </a:bodyPr>
          <a:lstStyle>
            <a:lvl1pPr algn="l" rtl="0">
              <a:defRPr sz="2101"/>
            </a:lvl1pPr>
            <a:lvl2pPr algn="l" rtl="0">
              <a:defRPr sz="1800"/>
            </a:lvl2pPr>
            <a:lvl3pPr algn="l" rtl="0">
              <a:defRPr sz="1500"/>
            </a:lvl3pPr>
            <a:lvl4pPr algn="l" rtl="0">
              <a:defRPr sz="1500"/>
            </a:lvl4pPr>
            <a:lvl5pPr algn="l" rtl="0">
              <a:defRPr sz="1500"/>
            </a:lvl5pPr>
            <a:lvl6pPr algn="l" rtl="0">
              <a:defRPr sz="1500"/>
            </a:lvl6pPr>
            <a:lvl7pPr algn="l" rtl="0">
              <a:defRPr sz="1500"/>
            </a:lvl7pPr>
            <a:lvl8pPr algn="l" rtl="0">
              <a:defRPr sz="1500" baseline="0"/>
            </a:lvl8pPr>
            <a:lvl9pPr algn="l" rtl="0">
              <a:defRPr sz="1500" baseline="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17BDBC-6513-4FF2-A844-8C68850C5575}" type="datetime1">
              <a:rPr lang="ko-KR" altLang="en-US" smtClean="0"/>
              <a:t>2019-07-23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/>
              <a:t>소융대 컨텐츠</a:t>
            </a:r>
            <a:r>
              <a:rPr lang="en-US" altLang="ko-KR"/>
              <a:t>IT 16</a:t>
            </a:r>
            <a:r>
              <a:rPr lang="ko-KR" altLang="en-US"/>
              <a:t>학번 길한얼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1701800"/>
            <a:ext cx="3048000" cy="2438400"/>
          </a:xfrm>
        </p:spPr>
        <p:txBody>
          <a:bodyPr rtlCol="0" anchor="b">
            <a:normAutofit/>
          </a:bodyPr>
          <a:lstStyle>
            <a:lvl1pPr algn="l" rtl="0">
              <a:defRPr sz="2101" b="0" cap="all" spc="15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0" y="4241800"/>
            <a:ext cx="3048000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500"/>
            </a:lvl1pPr>
            <a:lvl2pPr marL="457242" indent="0" algn="l" rtl="0">
              <a:buNone/>
              <a:defRPr sz="1200"/>
            </a:lvl2pPr>
            <a:lvl3pPr marL="914484" indent="0" algn="l" rtl="0">
              <a:buNone/>
              <a:defRPr sz="975"/>
            </a:lvl3pPr>
            <a:lvl4pPr marL="1371726" indent="0" algn="l" rtl="0">
              <a:buNone/>
              <a:defRPr sz="900"/>
            </a:lvl4pPr>
            <a:lvl5pPr marL="1828967" indent="0" algn="l" rtl="0">
              <a:buNone/>
              <a:defRPr sz="900"/>
            </a:lvl5pPr>
            <a:lvl6pPr marL="2286210" indent="0" algn="l" rtl="0">
              <a:buNone/>
              <a:defRPr sz="900"/>
            </a:lvl6pPr>
            <a:lvl7pPr marL="2743451" indent="0" algn="l" rtl="0">
              <a:buNone/>
              <a:defRPr sz="900"/>
            </a:lvl7pPr>
            <a:lvl8pPr marL="3200693" indent="0" algn="l" rtl="0">
              <a:buNone/>
              <a:defRPr sz="900"/>
            </a:lvl8pPr>
            <a:lvl9pPr marL="3657935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4114800" y="584200"/>
            <a:ext cx="4572000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101"/>
            </a:lvl1pPr>
            <a:lvl2pPr marL="457242" indent="0" algn="l" rtl="0">
              <a:buNone/>
              <a:defRPr sz="2776"/>
            </a:lvl2pPr>
            <a:lvl3pPr marL="914484" indent="0" algn="l" rtl="0">
              <a:buNone/>
              <a:defRPr sz="2401"/>
            </a:lvl3pPr>
            <a:lvl4pPr marL="1371726" indent="0" algn="l" rtl="0">
              <a:buNone/>
              <a:defRPr sz="2026"/>
            </a:lvl4pPr>
            <a:lvl5pPr marL="1828967" indent="0" algn="l" rtl="0">
              <a:buNone/>
              <a:defRPr sz="2026"/>
            </a:lvl5pPr>
            <a:lvl6pPr marL="2286210" indent="0" algn="l" rtl="0">
              <a:buNone/>
              <a:defRPr sz="2026"/>
            </a:lvl6pPr>
            <a:lvl7pPr marL="2743451" indent="0" algn="l" rtl="0">
              <a:buNone/>
              <a:defRPr sz="2026"/>
            </a:lvl7pPr>
            <a:lvl8pPr marL="3200693" indent="0" algn="l" rtl="0">
              <a:buNone/>
              <a:defRPr sz="2026"/>
            </a:lvl8pPr>
            <a:lvl9pPr marL="3657935" indent="0" algn="l" rtl="0">
              <a:buNone/>
              <a:defRPr sz="2026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5AE59E8-6EE0-44BC-B59B-FE63A690E3F8}" type="datetime1">
              <a:rPr lang="ko-KR" altLang="en-US" smtClean="0"/>
              <a:t>2019-07-23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/>
              <a:t>소융대 컨텐츠</a:t>
            </a:r>
            <a:r>
              <a:rPr lang="en-US" altLang="ko-KR"/>
              <a:t>IT 16</a:t>
            </a:r>
            <a:r>
              <a:rPr lang="ko-KR" altLang="en-US"/>
              <a:t>학번 길한얼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왼쪽 줄"/>
          <p:cNvGrpSpPr/>
          <p:nvPr/>
        </p:nvGrpSpPr>
        <p:grpSpPr>
          <a:xfrm>
            <a:off x="-11905" y="-3174"/>
            <a:ext cx="615155" cy="5229225"/>
            <a:chOff x="-11906" y="-2381"/>
            <a:chExt cx="615155" cy="3921919"/>
          </a:xfrm>
        </p:grpSpPr>
        <p:sp>
          <p:nvSpPr>
            <p:cNvPr id="10" name="자유형(F)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자유형(F)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1" y="1701797"/>
            <a:ext cx="7772400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6356353"/>
            <a:ext cx="16764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F7CA6C9-3778-4E9F-A52D-B77C1A02C489}" type="datetime1">
              <a:rPr lang="ko-KR" altLang="en-US" smtClean="0"/>
              <a:t>2019-07-23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590800" y="6356353"/>
            <a:ext cx="39624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err="1"/>
              <a:t>소융대</a:t>
            </a:r>
            <a:r>
              <a:rPr lang="ko-KR" altLang="en-US" dirty="0"/>
              <a:t> 컨텐츠</a:t>
            </a:r>
            <a:r>
              <a:rPr lang="en-US" altLang="ko-KR" dirty="0"/>
              <a:t>IT 16</a:t>
            </a:r>
            <a:r>
              <a:rPr lang="ko-KR" altLang="en-US" dirty="0"/>
              <a:t>학번 길한얼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924801" y="6356353"/>
            <a:ext cx="7620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014DD1E-5D91-48A3-AD6D-45FBA980D106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84" rtl="0" eaLnBrk="1" latinLnBrk="1" hangingPunct="1">
        <a:lnSpc>
          <a:spcPct val="90000"/>
        </a:lnSpc>
        <a:spcBef>
          <a:spcPct val="0"/>
        </a:spcBef>
        <a:buNone/>
        <a:defRPr sz="2701" kern="1200">
          <a:solidFill>
            <a:schemeClr val="tx2">
              <a:lumMod val="60000"/>
              <a:lumOff val="40000"/>
            </a:schemeClr>
          </a:solidFill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228621" indent="-228621" algn="l" defTabSz="914484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101" kern="1200">
          <a:solidFill>
            <a:schemeClr val="tx1"/>
          </a:solidFill>
          <a:latin typeface="HY견명조" panose="02030600000101010101" pitchFamily="18" charset="-127"/>
          <a:ea typeface="HY견명조" panose="02030600000101010101" pitchFamily="18" charset="-127"/>
          <a:cs typeface="+mn-cs"/>
        </a:defRPr>
      </a:lvl1pPr>
      <a:lvl2pPr marL="457242" indent="-173752" algn="l" defTabSz="914484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HY견명조" panose="02030600000101010101" pitchFamily="18" charset="-127"/>
          <a:ea typeface="HY견명조" panose="02030600000101010101" pitchFamily="18" charset="-127"/>
          <a:cs typeface="+mn-cs"/>
        </a:defRPr>
      </a:lvl2pPr>
      <a:lvl3pPr marL="685863" indent="-173752" algn="l" defTabSz="914484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HY견명조" panose="02030600000101010101" pitchFamily="18" charset="-127"/>
          <a:ea typeface="HY견명조" panose="02030600000101010101" pitchFamily="18" charset="-127"/>
          <a:cs typeface="+mn-cs"/>
        </a:defRPr>
      </a:lvl3pPr>
      <a:lvl4pPr marL="914484" indent="-173752" algn="l" defTabSz="914484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HY견명조" panose="02030600000101010101" pitchFamily="18" charset="-127"/>
          <a:ea typeface="HY견명조" panose="02030600000101010101" pitchFamily="18" charset="-127"/>
          <a:cs typeface="+mn-cs"/>
        </a:defRPr>
      </a:lvl4pPr>
      <a:lvl5pPr marL="1143104" indent="-173752" algn="l" defTabSz="914484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HY견명조" panose="02030600000101010101" pitchFamily="18" charset="-127"/>
          <a:ea typeface="HY견명조" panose="02030600000101010101" pitchFamily="18" charset="-127"/>
          <a:cs typeface="+mn-cs"/>
        </a:defRPr>
      </a:lvl5pPr>
      <a:lvl6pPr marL="1371726" indent="-173752" algn="l" defTabSz="914484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347" indent="-173752" algn="l" defTabSz="914484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967" indent="-173752" algn="l" defTabSz="914484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057589" indent="-173752" algn="l" defTabSz="914484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8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gif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sym typeface="Malgun Gothic" panose="020B0503020000020004" pitchFamily="50" charset="-127"/>
              </a:rPr>
              <a:t>Windows API</a:t>
            </a:r>
            <a:endParaRPr lang="ko-KR" altLang="en-US" dirty="0">
              <a:sym typeface="Malgun Gothic" panose="020B0503020000020004" pitchFamily="50" charset="-127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219200" y="2616200"/>
            <a:ext cx="6553200" cy="200025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ym typeface="Malgun Gothic" panose="020B0503020000020004" pitchFamily="50" charset="-127"/>
              </a:rPr>
              <a:t>윈도우</a:t>
            </a:r>
            <a:r>
              <a:rPr lang="en-US" altLang="ko-KR" dirty="0">
                <a:sym typeface="Malgun Gothic" panose="020B0503020000020004" pitchFamily="50" charset="-127"/>
              </a:rPr>
              <a:t>32</a:t>
            </a:r>
            <a:r>
              <a:rPr lang="ko-KR" altLang="en-US" dirty="0">
                <a:sym typeface="Malgun Gothic" panose="020B0503020000020004" pitchFamily="50" charset="-127"/>
              </a:rPr>
              <a:t> 어플리케이션 프로그래밍 인터페이스</a:t>
            </a:r>
            <a:endParaRPr lang="en-US" altLang="ko-KR" dirty="0">
              <a:sym typeface="Malgun Gothic" panose="020B0503020000020004" pitchFamily="50" charset="-127"/>
            </a:endParaRPr>
          </a:p>
          <a:p>
            <a:pPr algn="r" rtl="0"/>
            <a:endParaRPr lang="en-US" altLang="ko-KR" dirty="0">
              <a:sym typeface="Malgun Gothic" panose="020B0503020000020004" pitchFamily="50" charset="-127"/>
            </a:endParaRPr>
          </a:p>
          <a:p>
            <a:pPr algn="r" rtl="0"/>
            <a:endParaRPr lang="en-US" altLang="ko-KR" dirty="0">
              <a:sym typeface="Malgun Gothic" panose="020B0503020000020004" pitchFamily="50" charset="-127"/>
            </a:endParaRPr>
          </a:p>
          <a:p>
            <a:pPr algn="r" rtl="0"/>
            <a:endParaRPr lang="en-US" altLang="ko-KR" dirty="0">
              <a:sym typeface="Malgun Gothic" panose="020B0503020000020004" pitchFamily="50" charset="-127"/>
            </a:endParaRPr>
          </a:p>
          <a:p>
            <a:pPr algn="r" rtl="0"/>
            <a:endParaRPr lang="en-US" altLang="ko-KR" dirty="0">
              <a:sym typeface="Malgun Gothic" panose="020B0503020000020004" pitchFamily="50" charset="-127"/>
            </a:endParaRPr>
          </a:p>
          <a:p>
            <a:pPr algn="r" rtl="0"/>
            <a:r>
              <a:rPr lang="en-US" altLang="ko-KR" dirty="0">
                <a:sym typeface="Malgun Gothic" panose="020B0503020000020004" pitchFamily="50" charset="-127"/>
              </a:rPr>
              <a:t>16</a:t>
            </a:r>
            <a:r>
              <a:rPr lang="ko-KR" altLang="en-US" dirty="0">
                <a:sym typeface="Malgun Gothic" panose="020B0503020000020004" pitchFamily="50" charset="-127"/>
              </a:rPr>
              <a:t>학번 길한얼</a:t>
            </a:r>
            <a:endParaRPr lang="en-US" altLang="ko-KR" dirty="0"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대화상자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01796"/>
            <a:ext cx="8229600" cy="5156204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대화상자와 컨트롤의 통신</a:t>
            </a:r>
            <a:endParaRPr lang="en-US" altLang="ko-KR" sz="1800" dirty="0"/>
          </a:p>
          <a:p>
            <a:pPr lvl="1"/>
            <a:r>
              <a:rPr lang="ko-KR" altLang="en-US" sz="1400" dirty="0"/>
              <a:t>대화상자는 사용자에게 값을 보여주거나 또는 값을 입력 받는 장치이다</a:t>
            </a:r>
            <a:endParaRPr lang="en-US" altLang="ko-KR" sz="1400" dirty="0"/>
          </a:p>
          <a:p>
            <a:pPr lvl="1"/>
            <a:r>
              <a:rPr lang="ko-KR" altLang="en-US" sz="1400" dirty="0"/>
              <a:t>그러므로 대화상자와 부모 윈도우 간에 정보를 교환할 수 있는 방법이 필요하다</a:t>
            </a:r>
            <a:endParaRPr lang="en-US" altLang="ko-KR" sz="1400" dirty="0"/>
          </a:p>
          <a:p>
            <a:pPr lvl="1"/>
            <a:r>
              <a:rPr lang="ko-KR" altLang="en-US" sz="1400" dirty="0"/>
              <a:t>그래야 대화상자가 열릴 때 보여주고자 하는 정보를 컨트롤에 출력할 수 있으며 또한 대화상자가 닫힐 때 사용자가 입력한 값을 다시 돌려 받을 수가 있다</a:t>
            </a:r>
            <a:endParaRPr lang="en-US" altLang="ko-KR" sz="1400" dirty="0"/>
          </a:p>
          <a:p>
            <a:pPr lvl="1"/>
            <a:r>
              <a:rPr lang="ko-KR" altLang="en-US" sz="1400" dirty="0"/>
              <a:t>대화상자와 부모 </a:t>
            </a:r>
            <a:r>
              <a:rPr lang="ko-KR" altLang="en-US" sz="1400" spc="-150" dirty="0" err="1"/>
              <a:t>윈도우간에</a:t>
            </a:r>
            <a:r>
              <a:rPr lang="ko-KR" altLang="en-US" sz="1400" dirty="0"/>
              <a:t> 교환할 수 있는 정보의 종류는 크게 문자열과 정수형 </a:t>
            </a:r>
            <a:r>
              <a:rPr lang="en-US" altLang="ko-KR" sz="1400" dirty="0"/>
              <a:t>2</a:t>
            </a:r>
            <a:r>
              <a:rPr lang="ko-KR" altLang="en-US" sz="1400" dirty="0"/>
              <a:t>가지가 있다</a:t>
            </a:r>
            <a:endParaRPr lang="en-US" altLang="ko-KR" sz="1400" dirty="0"/>
          </a:p>
          <a:p>
            <a:pPr lvl="1"/>
            <a:r>
              <a:rPr lang="en-US" altLang="ko-KR" sz="1600" dirty="0"/>
              <a:t>UINT </a:t>
            </a:r>
            <a:r>
              <a:rPr lang="en-US" altLang="ko-KR" sz="1600" dirty="0" err="1"/>
              <a:t>GetDlgItemText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hDlg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nIDDlgItem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lpString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nMaxCount</a:t>
            </a:r>
            <a:r>
              <a:rPr lang="en-US" altLang="ko-KR" sz="1600" dirty="0"/>
              <a:t> )</a:t>
            </a:r>
            <a:br>
              <a:rPr lang="en-US" altLang="ko-KR" sz="1600" dirty="0"/>
            </a:br>
            <a:r>
              <a:rPr lang="en-US" altLang="ko-KR" sz="1600" dirty="0"/>
              <a:t>BOOL </a:t>
            </a:r>
            <a:r>
              <a:rPr lang="en-US" altLang="ko-KR" sz="1600" dirty="0" err="1"/>
              <a:t>SetDlgItemText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hDlg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nIDDlgItem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lpString</a:t>
            </a:r>
            <a:r>
              <a:rPr lang="en-US" altLang="ko-KR" sz="1600" dirty="0"/>
              <a:t> )</a:t>
            </a:r>
          </a:p>
          <a:p>
            <a:pPr lvl="2"/>
            <a:r>
              <a:rPr lang="en-US" altLang="ko-KR" sz="1400" dirty="0"/>
              <a:t>HWND </a:t>
            </a:r>
            <a:r>
              <a:rPr lang="en-US" altLang="ko-KR" sz="1400" dirty="0" err="1"/>
              <a:t>hDlg</a:t>
            </a:r>
            <a:endParaRPr lang="en-US" altLang="ko-KR" sz="1400" dirty="0"/>
          </a:p>
          <a:p>
            <a:pPr lvl="3"/>
            <a:r>
              <a:rPr lang="ko-KR" altLang="en-US" sz="1400" dirty="0"/>
              <a:t>대화상자의 윈도우 핸들</a:t>
            </a:r>
            <a:endParaRPr lang="en-US" altLang="ko-KR" sz="1400" dirty="0"/>
          </a:p>
          <a:p>
            <a:pPr lvl="2"/>
            <a:r>
              <a:rPr lang="en-US" altLang="ko-KR" sz="1400" dirty="0"/>
              <a:t>int </a:t>
            </a:r>
            <a:r>
              <a:rPr lang="en-US" altLang="ko-KR" sz="1400" dirty="0" err="1"/>
              <a:t>nIDDlgItem</a:t>
            </a:r>
            <a:endParaRPr lang="en-US" altLang="ko-KR" sz="1400" dirty="0"/>
          </a:p>
          <a:p>
            <a:pPr lvl="3"/>
            <a:r>
              <a:rPr lang="ko-KR" altLang="en-US" sz="1400" dirty="0"/>
              <a:t>값을 읽거나 쓸 컨트롤의 </a:t>
            </a:r>
            <a:r>
              <a:rPr lang="en-US" altLang="ko-KR" sz="1400" dirty="0"/>
              <a:t>ID</a:t>
            </a:r>
            <a:r>
              <a:rPr lang="ko-KR" altLang="en-US" sz="1400" dirty="0"/>
              <a:t>이다</a:t>
            </a:r>
            <a:endParaRPr lang="en-US" altLang="ko-KR" sz="1400" dirty="0"/>
          </a:p>
          <a:p>
            <a:pPr lvl="2"/>
            <a:r>
              <a:rPr lang="en-US" altLang="ko-KR" sz="1400" dirty="0" err="1"/>
              <a:t>LPTSTR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lpString</a:t>
            </a:r>
            <a:r>
              <a:rPr lang="en-US" altLang="ko-KR" sz="1400" dirty="0"/>
              <a:t> , int </a:t>
            </a:r>
            <a:r>
              <a:rPr lang="en-US" altLang="ko-KR" sz="1400" dirty="0" err="1"/>
              <a:t>nMaxCount</a:t>
            </a:r>
            <a:endParaRPr lang="en-US" altLang="ko-KR" sz="1400" dirty="0"/>
          </a:p>
          <a:p>
            <a:pPr lvl="3"/>
            <a:r>
              <a:rPr lang="ko-KR" altLang="en-US" sz="1400" dirty="0"/>
              <a:t>대입하고자 하는 문자열</a:t>
            </a:r>
            <a:r>
              <a:rPr lang="en-US" altLang="ko-KR" sz="1400" dirty="0"/>
              <a:t>, </a:t>
            </a:r>
            <a:r>
              <a:rPr lang="ko-KR" altLang="en-US" sz="1400" dirty="0"/>
              <a:t>또는 문자열을 읽을 버퍼이며 문자열을 읽을 때는 버퍼의 길이를 </a:t>
            </a:r>
            <a:r>
              <a:rPr lang="en-US" altLang="ko-KR" sz="1400" dirty="0" err="1"/>
              <a:t>nMaxCount</a:t>
            </a:r>
            <a:r>
              <a:rPr lang="ko-KR" altLang="en-US" sz="1400" dirty="0"/>
              <a:t>로 명시해 주어야 한다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80449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대화상자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01796"/>
            <a:ext cx="8229600" cy="5156204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대화상자와 컨트롤의 통신</a:t>
            </a:r>
            <a:endParaRPr lang="en-US" altLang="ko-KR" sz="1800" dirty="0"/>
          </a:p>
          <a:p>
            <a:pPr lvl="1"/>
            <a:r>
              <a:rPr lang="en-US" altLang="ko-KR" sz="1600" dirty="0"/>
              <a:t>UINT </a:t>
            </a:r>
            <a:r>
              <a:rPr lang="en-US" altLang="ko-KR" sz="1600" dirty="0" err="1"/>
              <a:t>GetDlgItemInt</a:t>
            </a:r>
            <a:r>
              <a:rPr lang="en-US" altLang="ko-KR" sz="1600" dirty="0"/>
              <a:t>( HWND </a:t>
            </a:r>
            <a:r>
              <a:rPr lang="en-US" altLang="ko-KR" sz="1600" dirty="0" err="1"/>
              <a:t>hDlg</a:t>
            </a:r>
            <a:r>
              <a:rPr lang="en-US" altLang="ko-KR" sz="1600" dirty="0"/>
              <a:t>, int </a:t>
            </a:r>
            <a:r>
              <a:rPr lang="en-US" altLang="ko-KR" sz="1600" dirty="0" err="1"/>
              <a:t>nIDDlgItem</a:t>
            </a:r>
            <a:r>
              <a:rPr lang="en-US" altLang="ko-KR" sz="1600" dirty="0"/>
              <a:t>, BOOL *</a:t>
            </a:r>
            <a:r>
              <a:rPr lang="en-US" altLang="ko-KR" sz="1600" dirty="0" err="1"/>
              <a:t>lpTranslated</a:t>
            </a:r>
            <a:r>
              <a:rPr lang="en-US" altLang="ko-KR" sz="1600" dirty="0"/>
              <a:t>, BOOL </a:t>
            </a:r>
            <a:r>
              <a:rPr lang="en-US" altLang="ko-KR" sz="1600" dirty="0" err="1"/>
              <a:t>bSigned</a:t>
            </a:r>
            <a:r>
              <a:rPr lang="en-US" altLang="ko-KR" sz="1600" dirty="0"/>
              <a:t> )</a:t>
            </a:r>
            <a:br>
              <a:rPr lang="en-US" altLang="ko-KR" sz="1600" dirty="0"/>
            </a:br>
            <a:r>
              <a:rPr lang="en-US" altLang="ko-KR" sz="1600" dirty="0"/>
              <a:t>BOOL </a:t>
            </a:r>
            <a:r>
              <a:rPr lang="en-US" altLang="ko-KR" sz="1600" dirty="0" err="1"/>
              <a:t>SetDlgItemInt</a:t>
            </a:r>
            <a:r>
              <a:rPr lang="en-US" altLang="ko-KR" sz="1600" dirty="0"/>
              <a:t>( HWND </a:t>
            </a:r>
            <a:r>
              <a:rPr lang="en-US" altLang="ko-KR" sz="1600" dirty="0" err="1"/>
              <a:t>hDlg</a:t>
            </a:r>
            <a:r>
              <a:rPr lang="en-US" altLang="ko-KR" sz="1600" dirty="0"/>
              <a:t>, int </a:t>
            </a:r>
            <a:r>
              <a:rPr lang="en-US" altLang="ko-KR" sz="1600" dirty="0" err="1"/>
              <a:t>nIDDlgItem</a:t>
            </a:r>
            <a:r>
              <a:rPr lang="en-US" altLang="ko-KR" sz="1600" dirty="0"/>
              <a:t>, UINT </a:t>
            </a:r>
            <a:r>
              <a:rPr lang="en-US" altLang="ko-KR" sz="1600" dirty="0" err="1"/>
              <a:t>uValue</a:t>
            </a:r>
            <a:r>
              <a:rPr lang="en-US" altLang="ko-KR" sz="1600" dirty="0"/>
              <a:t>, BOOL </a:t>
            </a:r>
            <a:r>
              <a:rPr lang="en-US" altLang="ko-KR" sz="1600" dirty="0" err="1"/>
              <a:t>bSigned</a:t>
            </a:r>
            <a:r>
              <a:rPr lang="en-US" altLang="ko-KR" sz="1600" dirty="0"/>
              <a:t> )</a:t>
            </a:r>
          </a:p>
          <a:p>
            <a:pPr lvl="2"/>
            <a:r>
              <a:rPr lang="en-US" altLang="ko-KR" sz="1400" dirty="0"/>
              <a:t>HWND </a:t>
            </a:r>
            <a:r>
              <a:rPr lang="en-US" altLang="ko-KR" sz="1400" dirty="0" err="1"/>
              <a:t>hDlg</a:t>
            </a:r>
            <a:r>
              <a:rPr lang="en-US" altLang="ko-KR" sz="1400" dirty="0"/>
              <a:t>, int </a:t>
            </a:r>
            <a:r>
              <a:rPr lang="en-US" altLang="ko-KR" sz="1400" dirty="0" err="1"/>
              <a:t>nIDDlgItem</a:t>
            </a:r>
            <a:endParaRPr lang="en-US" altLang="ko-KR" sz="1400" dirty="0"/>
          </a:p>
          <a:p>
            <a:pPr lvl="3"/>
            <a:r>
              <a:rPr lang="ko-KR" altLang="en-US" sz="1400" dirty="0"/>
              <a:t>문자열의 경우와 동일</a:t>
            </a:r>
            <a:endParaRPr lang="en-US" altLang="ko-KR" sz="1400" dirty="0"/>
          </a:p>
          <a:p>
            <a:pPr lvl="2"/>
            <a:r>
              <a:rPr lang="en-US" altLang="ko-KR" sz="1400" dirty="0" err="1"/>
              <a:t>GetDlgItemInt</a:t>
            </a:r>
            <a:r>
              <a:rPr lang="ko-KR" altLang="en-US" sz="1400" dirty="0"/>
              <a:t>는 해당 컨트롤에 입력된 정수 값을 읽어 반환 값으로 둘려주되 네번째 인수 </a:t>
            </a:r>
            <a:r>
              <a:rPr lang="en-US" altLang="ko-KR" sz="1400" dirty="0" err="1"/>
              <a:t>bSigned</a:t>
            </a:r>
            <a:r>
              <a:rPr lang="ko-KR" altLang="en-US" sz="1400" dirty="0"/>
              <a:t>가 </a:t>
            </a:r>
            <a:r>
              <a:rPr lang="en-US" altLang="ko-KR" sz="1400" dirty="0"/>
              <a:t>TRUE</a:t>
            </a:r>
            <a:r>
              <a:rPr lang="ko-KR" altLang="en-US" sz="1400" dirty="0"/>
              <a:t>일 경우는 부호 있는 정수 값을 읽어주며 </a:t>
            </a:r>
            <a:r>
              <a:rPr lang="en-US" altLang="ko-KR" sz="1400" dirty="0"/>
              <a:t>FALSE</a:t>
            </a:r>
            <a:r>
              <a:rPr lang="ko-KR" altLang="en-US" sz="1400" dirty="0"/>
              <a:t>일 경우는 부호를 무시하고 무조건 양수로 읽어준다</a:t>
            </a:r>
            <a:endParaRPr lang="en-US" altLang="ko-KR" sz="1400" dirty="0"/>
          </a:p>
          <a:p>
            <a:pPr lvl="2"/>
            <a:r>
              <a:rPr lang="ko-KR" altLang="en-US" sz="1400" dirty="0"/>
              <a:t>그런데 컨트롤로부터 정수형 값을 읽어 들일 때는 항상 에러가 발생할 소지가 있다</a:t>
            </a:r>
            <a:endParaRPr lang="en-US" altLang="ko-KR" sz="1400" dirty="0"/>
          </a:p>
          <a:p>
            <a:pPr lvl="2"/>
            <a:r>
              <a:rPr lang="ko-KR" altLang="en-US" sz="1400" dirty="0"/>
              <a:t>예를 들어 </a:t>
            </a:r>
            <a:r>
              <a:rPr lang="ko-KR" altLang="en-US" sz="1400" dirty="0" err="1"/>
              <a:t>에디트에</a:t>
            </a:r>
            <a:r>
              <a:rPr lang="ko-KR" altLang="en-US" sz="1400" dirty="0"/>
              <a:t> 입력된 정수를 읽어 들일 경우 </a:t>
            </a:r>
            <a:r>
              <a:rPr lang="ko-KR" altLang="en-US" sz="1400" dirty="0" err="1"/>
              <a:t>에디트에</a:t>
            </a:r>
            <a:r>
              <a:rPr lang="ko-KR" altLang="en-US" sz="1400" dirty="0"/>
              <a:t> 숫자 이외의 문자가 있거나 숫자가 너무 클 경우 등이다</a:t>
            </a:r>
            <a:endParaRPr lang="en-US" altLang="ko-KR" sz="1400" dirty="0"/>
          </a:p>
          <a:p>
            <a:pPr lvl="2"/>
            <a:r>
              <a:rPr lang="ko-KR" altLang="en-US" sz="1400" dirty="0"/>
              <a:t>이럴 경우 </a:t>
            </a:r>
            <a:r>
              <a:rPr lang="en-US" altLang="ko-KR" sz="1400" dirty="0" err="1"/>
              <a:t>GetDlgItemInt</a:t>
            </a:r>
            <a:r>
              <a:rPr lang="ko-KR" altLang="en-US" sz="1400" dirty="0"/>
              <a:t>는 세번째 인수로 지정된 </a:t>
            </a:r>
            <a:r>
              <a:rPr lang="en-US" altLang="ko-KR" sz="1400" dirty="0"/>
              <a:t>BOOL</a:t>
            </a:r>
            <a:r>
              <a:rPr lang="ko-KR" altLang="en-US" sz="1400" dirty="0"/>
              <a:t>형 포인터에 에러가 있었는지 없었는지를 대입해준다</a:t>
            </a:r>
            <a:endParaRPr lang="en-US" altLang="ko-KR" sz="1400" dirty="0"/>
          </a:p>
          <a:p>
            <a:pPr lvl="2"/>
            <a:r>
              <a:rPr lang="ko-KR" altLang="en-US" sz="1400" dirty="0"/>
              <a:t>에러 검사를 할 필요가 없을 때는 세번째 인수로 </a:t>
            </a:r>
            <a:r>
              <a:rPr lang="en-US" altLang="ko-KR" sz="1400" dirty="0"/>
              <a:t>NULL</a:t>
            </a:r>
            <a:r>
              <a:rPr lang="ko-KR" altLang="en-US" sz="1400" dirty="0"/>
              <a:t>값을 주면 된다</a:t>
            </a:r>
            <a:endParaRPr lang="en-US" altLang="ko-KR" sz="1400" dirty="0"/>
          </a:p>
          <a:p>
            <a:pPr lvl="2"/>
            <a:r>
              <a:rPr lang="ko-KR" altLang="en-US" sz="1400" dirty="0"/>
              <a:t>정수 값을 대입하는 </a:t>
            </a:r>
            <a:r>
              <a:rPr lang="en-US" altLang="ko-KR" sz="1400" dirty="0" err="1"/>
              <a:t>SetDlgItemInt</a:t>
            </a:r>
            <a:r>
              <a:rPr lang="ko-KR" altLang="en-US" sz="1400" dirty="0"/>
              <a:t>는 지정한 컨트롤에 </a:t>
            </a:r>
            <a:r>
              <a:rPr lang="en-US" altLang="ko-KR" sz="1400" dirty="0" err="1"/>
              <a:t>nValue</a:t>
            </a:r>
            <a:r>
              <a:rPr lang="en-US" altLang="ko-KR" sz="1400" dirty="0"/>
              <a:t> </a:t>
            </a:r>
            <a:r>
              <a:rPr lang="ko-KR" altLang="en-US" sz="1400" dirty="0"/>
              <a:t>정수 값을 대입해 준다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39719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대화상자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01796"/>
            <a:ext cx="8229600" cy="1727204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대화상자와 컨트롤의 통신 예제</a:t>
            </a:r>
            <a:endParaRPr lang="en-US" altLang="ko-KR" sz="18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다음 전역 변수를 선언한다</a:t>
            </a:r>
            <a:endParaRPr lang="en-US" altLang="ko-KR" sz="1600" dirty="0"/>
          </a:p>
          <a:p>
            <a:pPr lvl="1"/>
            <a:r>
              <a:rPr lang="ko-KR" altLang="en-US" sz="1600" dirty="0"/>
              <a:t>다음 함수를 작성한다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2AF6E6-7750-405E-8F63-BEE3084F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060847"/>
            <a:ext cx="1860210" cy="57606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F085E55-3A74-4820-9C4E-266D1E13F7C2}"/>
              </a:ext>
            </a:extLst>
          </p:cNvPr>
          <p:cNvSpPr/>
          <p:nvPr/>
        </p:nvSpPr>
        <p:spPr>
          <a:xfrm>
            <a:off x="611560" y="3469064"/>
            <a:ext cx="49685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CALLBACK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InfoDlgProc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iMessage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WPARAM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wParam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switch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iMessage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WM_INITDIALOG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SetDlgItemText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IDC_STR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str);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SetDlgItemInt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x,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SetDlgItemInt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y,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WM_COMMAND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switch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wParam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IDOK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GetDlgItemText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IDC_STR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str, 128);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GetDlgItemInt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GetDlgItemInt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EndDialog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1);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IDCANCEL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EndDialog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0);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69EC78-2801-4419-99D9-DC4CC2AB16DB}"/>
              </a:ext>
            </a:extLst>
          </p:cNvPr>
          <p:cNvSpPr/>
          <p:nvPr/>
        </p:nvSpPr>
        <p:spPr>
          <a:xfrm>
            <a:off x="3960440" y="3740547"/>
            <a:ext cx="4572000" cy="30008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LRESULT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CALLBACK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WndProc(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iMsg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WPARAM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wParam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hdc;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PAINTSTRUCT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switch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iMsg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){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WM_DESTROY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PostQuitMessage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(0);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WM_PAINT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BeginPaint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(hdc, x, y, str,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strlen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(str));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EndPaint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WM_LBUTTONDOWN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DialogBox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GetModuleHandle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</a:t>
            </a:r>
          </a:p>
          <a:p>
            <a:r>
              <a:rPr lang="da-DK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MAKEINTRESOURCE</a:t>
            </a:r>
            <a:r>
              <a:rPr lang="da-DK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da-DK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IDD_DIALOG2</a:t>
            </a:r>
            <a:r>
              <a:rPr lang="da-DK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</a:t>
            </a:r>
            <a:r>
              <a:rPr lang="da-DK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da-DK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InfoDlgProc) == 1)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InvalidateRect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DefWindowProc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iMsg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wParam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10951F-8BEC-46A0-8A7C-DBB766728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636912"/>
            <a:ext cx="5572125" cy="3705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615C9D-EF7D-4CE4-BE9D-D8894CD03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390" y="2641072"/>
            <a:ext cx="55816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-0.80469 0.0027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43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80521 -0.00069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6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인수 조작 매크로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01796"/>
            <a:ext cx="8050087" cy="515620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메시지의 추가 정보로 전달되는 </a:t>
            </a:r>
            <a:r>
              <a:rPr lang="en-US" altLang="ko-KR" sz="1600" dirty="0"/>
              <a:t>wParam, lParam</a:t>
            </a:r>
            <a:r>
              <a:rPr lang="ko-KR" altLang="en-US" sz="1600" dirty="0"/>
              <a:t>은 둘 다 </a:t>
            </a:r>
            <a:r>
              <a:rPr lang="en-US" altLang="ko-KR" sz="1600" dirty="0"/>
              <a:t>32</a:t>
            </a:r>
            <a:r>
              <a:rPr lang="ko-KR" altLang="en-US" sz="1600" dirty="0"/>
              <a:t>비트 값이다</a:t>
            </a:r>
            <a:endParaRPr lang="en-US" altLang="ko-KR" sz="1600" dirty="0"/>
          </a:p>
          <a:p>
            <a:r>
              <a:rPr lang="ko-KR" altLang="en-US" sz="1600" dirty="0"/>
              <a:t>둘이 합쳐 총 </a:t>
            </a:r>
            <a:r>
              <a:rPr lang="en-US" altLang="ko-KR" sz="1600" dirty="0"/>
              <a:t>64</a:t>
            </a:r>
            <a:r>
              <a:rPr lang="ko-KR" altLang="en-US" sz="1600" dirty="0"/>
              <a:t>비트의 정보를 전달할 수 있는데 메시지에 따라서는 좀더 많은 정보를 전달해야 할 경우도 있다</a:t>
            </a:r>
            <a:endParaRPr lang="en-US" altLang="ko-KR" sz="1600" dirty="0"/>
          </a:p>
          <a:p>
            <a:r>
              <a:rPr lang="ko-KR" altLang="en-US" sz="1600" dirty="0"/>
              <a:t>이럴 때는 두 인수의 </a:t>
            </a:r>
            <a:r>
              <a:rPr lang="ko-KR" altLang="en-US" sz="1600" dirty="0" err="1"/>
              <a:t>상하위</a:t>
            </a:r>
            <a:r>
              <a:rPr lang="ko-KR" altLang="en-US" sz="1600" dirty="0"/>
              <a:t> 워드나 바이트를 잘라 여러 개의 인수를 전달하는데 대표적으로 마우스 메시지는 마우스 커서의 위치를 전달하기 위해 </a:t>
            </a:r>
            <a:r>
              <a:rPr lang="en-US" altLang="ko-KR" sz="1600" dirty="0"/>
              <a:t>lParam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상하위</a:t>
            </a:r>
            <a:r>
              <a:rPr lang="ko-KR" altLang="en-US" sz="1600" dirty="0"/>
              <a:t> 워드에 </a:t>
            </a:r>
            <a:r>
              <a:rPr lang="en-US" altLang="ko-KR" sz="1600" dirty="0"/>
              <a:t>x, y</a:t>
            </a:r>
            <a:r>
              <a:rPr lang="ko-KR" altLang="en-US" sz="1600" dirty="0"/>
              <a:t>값을 각각 전달한다</a:t>
            </a:r>
            <a:endParaRPr lang="en-US" altLang="ko-KR" sz="1600" dirty="0"/>
          </a:p>
          <a:p>
            <a:r>
              <a:rPr lang="ko-KR" altLang="en-US" sz="1600" dirty="0"/>
              <a:t>이럴 때는 다음과 같이 정의된 매크로를 사용하여 </a:t>
            </a:r>
            <a:r>
              <a:rPr lang="en-US" altLang="ko-KR" sz="1600" dirty="0"/>
              <a:t>lParam</a:t>
            </a:r>
            <a:r>
              <a:rPr lang="ko-KR" altLang="en-US" sz="1600" dirty="0"/>
              <a:t>으로부터 개별정보를 분리해낸다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반대로 두 개의 </a:t>
            </a:r>
            <a:r>
              <a:rPr lang="en-US" altLang="ko-KR" sz="1600" dirty="0"/>
              <a:t>16</a:t>
            </a:r>
            <a:r>
              <a:rPr lang="ko-KR" altLang="en-US" sz="1600" dirty="0" err="1"/>
              <a:t>비트값을</a:t>
            </a:r>
            <a:r>
              <a:rPr lang="ko-KR" altLang="en-US" sz="1600" dirty="0"/>
              <a:t> 가지고 </a:t>
            </a:r>
            <a:r>
              <a:rPr lang="en-US" altLang="ko-KR" sz="1600" dirty="0"/>
              <a:t>32</a:t>
            </a:r>
            <a:r>
              <a:rPr lang="ko-KR" altLang="en-US" sz="1600" dirty="0"/>
              <a:t>비트 값을 조립해야 할 경우도 있는데 이때는 다음 매크로를 사용한다</a:t>
            </a:r>
            <a:endParaRPr lang="en-US" altLang="ko-KR" sz="1600" dirty="0"/>
          </a:p>
          <a:p>
            <a:endParaRPr lang="en-US" altLang="ko-KR" sz="100" dirty="0"/>
          </a:p>
          <a:p>
            <a:endParaRPr lang="en-US" altLang="ko-KR" sz="900" dirty="0"/>
          </a:p>
          <a:p>
            <a:r>
              <a:rPr lang="en-US" altLang="ko-KR" sz="1600" dirty="0" err="1"/>
              <a:t>SendMessage</a:t>
            </a:r>
            <a:r>
              <a:rPr lang="en-US" altLang="ko-KR" sz="1600" dirty="0"/>
              <a:t> </a:t>
            </a:r>
            <a:r>
              <a:rPr lang="ko-KR" altLang="en-US" sz="1600" dirty="0"/>
              <a:t>함수로 직접 메시지를 보내야 할 경우 이 매크로 함수를 사용한다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1E4C69-0555-47B1-8115-13BE307FB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4077072"/>
            <a:ext cx="7120040" cy="10791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CC9624-5B86-4C44-BF7D-F9611DD9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1" y="5783263"/>
            <a:ext cx="7427169" cy="45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6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스프라이트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텍스처 아틀라스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604264"/>
            <a:ext cx="4665712" cy="4462272"/>
          </a:xfrm>
        </p:spPr>
        <p:txBody>
          <a:bodyPr>
            <a:normAutofit/>
          </a:bodyPr>
          <a:lstStyle/>
          <a:p>
            <a:r>
              <a:rPr lang="ko-KR" altLang="en-US" sz="1400" dirty="0" err="1"/>
              <a:t>스프라이트</a:t>
            </a:r>
            <a:r>
              <a:rPr lang="en-US" altLang="ko-KR" sz="1400" dirty="0"/>
              <a:t>(Sprite)</a:t>
            </a:r>
            <a:r>
              <a:rPr lang="ko-KR" altLang="en-US" sz="1400" dirty="0"/>
              <a:t>란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2D</a:t>
            </a:r>
            <a:r>
              <a:rPr lang="en-US" altLang="ko-KR" sz="1400" dirty="0"/>
              <a:t> </a:t>
            </a:r>
            <a:r>
              <a:rPr lang="ko-KR" altLang="en-US" sz="1400" dirty="0"/>
              <a:t>그래픽에 사용되는 기술로서 </a:t>
            </a:r>
            <a:r>
              <a:rPr lang="ko-KR" altLang="en-US" sz="1400" dirty="0" err="1"/>
              <a:t>한장씩</a:t>
            </a:r>
            <a:r>
              <a:rPr lang="ko-KR" altLang="en-US" sz="1400" dirty="0"/>
              <a:t> 독립된 이미지의 단위이다</a:t>
            </a:r>
            <a:endParaRPr lang="en-US" altLang="ko-KR" sz="1400" dirty="0"/>
          </a:p>
          <a:p>
            <a:r>
              <a:rPr lang="ko-KR" altLang="en-US" sz="1400" dirty="0"/>
              <a:t>게임 안에서 자주 등장하는 동일한 비트맵 이미지를 사용하는 오브젝트</a:t>
            </a:r>
            <a:r>
              <a:rPr lang="en-US" altLang="ko-KR" sz="1400" dirty="0"/>
              <a:t>(</a:t>
            </a:r>
            <a:r>
              <a:rPr lang="ko-KR" altLang="en-US" sz="1400" dirty="0"/>
              <a:t>블록이나 아이템</a:t>
            </a:r>
            <a:r>
              <a:rPr lang="en-US" altLang="ko-KR" sz="1400" dirty="0"/>
              <a:t>, </a:t>
            </a:r>
            <a:r>
              <a:rPr lang="ko-KR" altLang="en-US" sz="1400" dirty="0"/>
              <a:t>캐릭터</a:t>
            </a:r>
            <a:r>
              <a:rPr lang="en-US" altLang="ko-KR" sz="1400" dirty="0"/>
              <a:t>) </a:t>
            </a:r>
            <a:r>
              <a:rPr lang="ko-KR" altLang="en-US" sz="1400" dirty="0"/>
              <a:t>등은 </a:t>
            </a:r>
            <a:r>
              <a:rPr lang="ko-KR" altLang="en-US" sz="1400" dirty="0" err="1"/>
              <a:t>스프라이트를</a:t>
            </a:r>
            <a:r>
              <a:rPr lang="ko-KR" altLang="en-US" sz="1400" dirty="0"/>
              <a:t> 이용하면 쉽게 재사용할 수 있다</a:t>
            </a:r>
            <a:endParaRPr lang="en-US" altLang="ko-KR" sz="1400" dirty="0"/>
          </a:p>
          <a:p>
            <a:r>
              <a:rPr lang="ko-KR" altLang="en-US" sz="1400" dirty="0" err="1"/>
              <a:t>스프라이트의</a:t>
            </a:r>
            <a:r>
              <a:rPr lang="ko-KR" altLang="en-US" sz="1400" dirty="0"/>
              <a:t> 장점은 여러 개의 이미지를 한 장의 텍스처에 모아 놓을 수 있다는 점이며 이러한 것을 텍스처 아틀라스</a:t>
            </a:r>
            <a:r>
              <a:rPr lang="en-US" altLang="ko-KR" sz="1400" dirty="0"/>
              <a:t>(Texture Atlases)</a:t>
            </a:r>
            <a:r>
              <a:rPr lang="ko-KR" altLang="en-US" sz="1400" dirty="0"/>
              <a:t>라고 한다</a:t>
            </a:r>
            <a:endParaRPr lang="en-US" altLang="ko-KR" sz="1400" dirty="0"/>
          </a:p>
          <a:p>
            <a:r>
              <a:rPr lang="en-US" altLang="ko-KR" sz="1400" dirty="0"/>
              <a:t>WinAPI</a:t>
            </a:r>
            <a:r>
              <a:rPr lang="ko-KR" altLang="en-US" sz="1400" dirty="0"/>
              <a:t>에서 비트맵 이미지를 출력하기 위해서는 먼저 비트맵을 메모리</a:t>
            </a:r>
            <a:r>
              <a:rPr lang="en-US" altLang="ko-KR" sz="1400" dirty="0"/>
              <a:t>DC</a:t>
            </a:r>
            <a:r>
              <a:rPr lang="ko-KR" altLang="en-US" sz="1400" dirty="0"/>
              <a:t>에 그리는데 만약 프로그램 내에서 여러 개의 이미지를 사용한다면 메모리</a:t>
            </a:r>
            <a:r>
              <a:rPr lang="en-US" altLang="ko-KR" sz="1400" dirty="0"/>
              <a:t>DC</a:t>
            </a:r>
            <a:r>
              <a:rPr lang="ko-KR" altLang="en-US" sz="1400" dirty="0"/>
              <a:t>를 많이 만들어야 할 것이다</a:t>
            </a:r>
            <a:endParaRPr lang="en-US" altLang="ko-KR" sz="1400" dirty="0"/>
          </a:p>
          <a:p>
            <a:r>
              <a:rPr lang="ko-KR" altLang="en-US" sz="1400" dirty="0"/>
              <a:t>하지만 텍스처 아틀라스 기법을 이용해 여러 이미지를 하나의 비트맵에 모은 다음 사용할 때 복사원의 좌표와 폭</a:t>
            </a:r>
            <a:r>
              <a:rPr lang="en-US" altLang="ko-KR" sz="1400" dirty="0"/>
              <a:t>,</a:t>
            </a:r>
            <a:r>
              <a:rPr lang="ko-KR" altLang="en-US" sz="1400" dirty="0"/>
              <a:t>너비만 바꿔주면 하나의 메모리</a:t>
            </a:r>
            <a:r>
              <a:rPr lang="en-US" altLang="ko-KR" sz="1400" dirty="0"/>
              <a:t>DC</a:t>
            </a:r>
            <a:r>
              <a:rPr lang="ko-KR" altLang="en-US" sz="1400" dirty="0"/>
              <a:t>만 만들어도 여러 개의 이미지를 사용할 수 있다</a:t>
            </a:r>
            <a:endParaRPr lang="en-US" altLang="ko-KR" sz="1400" dirty="0"/>
          </a:p>
        </p:txBody>
      </p:sp>
      <p:pic>
        <p:nvPicPr>
          <p:cNvPr id="1026" name="Picture 2" descr="ëí¸ ì¤íë¼ì´í¸ì ëí ì´ë¯¸ì§ ê²ìê²°ê³¼">
            <a:extLst>
              <a:ext uri="{FF2B5EF4-FFF2-40B4-BE49-F238E27FC236}">
                <a16:creationId xmlns:a16="http://schemas.microsoft.com/office/drawing/2014/main" id="{A9063472-7229-434D-A1F1-62EAC7322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187" y="1498601"/>
            <a:ext cx="3034305" cy="409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B6851F-2CC2-4CDC-B521-4CE7A5A7058E}"/>
              </a:ext>
            </a:extLst>
          </p:cNvPr>
          <p:cNvSpPr txBox="1"/>
          <p:nvPr/>
        </p:nvSpPr>
        <p:spPr>
          <a:xfrm>
            <a:off x="6904287" y="886618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RIP</a:t>
            </a:r>
            <a:endParaRPr lang="ko-KR" altLang="en-US" sz="2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23B93A-DCC4-43BC-8659-32D7744AD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5589240"/>
            <a:ext cx="6464396" cy="117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3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스프라이트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텍스처 아틀라스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01797"/>
            <a:ext cx="7906071" cy="4462272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이렇게 비트맵 이미지를 출력하면 장점이 많은데 먼저 메모리</a:t>
            </a:r>
            <a:r>
              <a:rPr lang="en-US" altLang="ko-KR" sz="1600" dirty="0"/>
              <a:t>DC</a:t>
            </a:r>
            <a:r>
              <a:rPr lang="ko-KR" altLang="en-US" sz="1600" dirty="0"/>
              <a:t>를 많이 만들지 않기 때문에 메모리 </a:t>
            </a:r>
            <a:r>
              <a:rPr lang="en-US" altLang="ko-KR" sz="1600" dirty="0"/>
              <a:t>DC</a:t>
            </a:r>
            <a:r>
              <a:rPr lang="ko-KR" altLang="en-US" sz="1600" dirty="0"/>
              <a:t>를 만들 때마다 발생할 수 있는 성능 하락이 없어지고 </a:t>
            </a:r>
            <a:r>
              <a:rPr lang="ko-KR" altLang="en-US" sz="1600" dirty="0" err="1"/>
              <a:t>스프라이트의</a:t>
            </a:r>
            <a:r>
              <a:rPr lang="ko-KR" altLang="en-US" sz="1600" dirty="0"/>
              <a:t> 크기를 </a:t>
            </a:r>
            <a:r>
              <a:rPr lang="en-US" altLang="ko-KR" sz="1600" dirty="0"/>
              <a:t>2</a:t>
            </a:r>
            <a:r>
              <a:rPr lang="ko-KR" altLang="en-US" sz="1600" dirty="0"/>
              <a:t>의 </a:t>
            </a:r>
            <a:r>
              <a:rPr lang="en-US" altLang="ko-KR" sz="1600" dirty="0"/>
              <a:t>n</a:t>
            </a:r>
            <a:r>
              <a:rPr lang="ko-KR" altLang="en-US" sz="1600" dirty="0"/>
              <a:t>승으로 할 경우 메모리도 아낄 수 있다</a:t>
            </a:r>
            <a:endParaRPr lang="en-US" altLang="ko-KR" sz="1600" dirty="0"/>
          </a:p>
          <a:p>
            <a:r>
              <a:rPr lang="ko-KR" altLang="en-US" sz="1600" dirty="0"/>
              <a:t>그 이유는 </a:t>
            </a:r>
            <a:r>
              <a:rPr lang="en-US" altLang="ko-KR" sz="1600" dirty="0"/>
              <a:t>GPU </a:t>
            </a:r>
            <a:r>
              <a:rPr lang="ko-KR" altLang="en-US" sz="1600" dirty="0"/>
              <a:t>메모리 안에서 </a:t>
            </a:r>
            <a:r>
              <a:rPr lang="ko-KR" altLang="en-US" sz="1600" dirty="0" err="1"/>
              <a:t>텍스쳐는</a:t>
            </a:r>
            <a:r>
              <a:rPr lang="ko-KR" altLang="en-US" sz="1600" dirty="0"/>
              <a:t> 크기에 상관없이 </a:t>
            </a:r>
            <a:r>
              <a:rPr lang="en-US" altLang="ko-KR" sz="1600" dirty="0"/>
              <a:t>2</a:t>
            </a:r>
            <a:r>
              <a:rPr lang="ko-KR" altLang="en-US" sz="1600" dirty="0"/>
              <a:t>의 </a:t>
            </a:r>
            <a:r>
              <a:rPr lang="en-US" altLang="ko-KR" sz="1600" dirty="0"/>
              <a:t>n</a:t>
            </a:r>
            <a:r>
              <a:rPr lang="ko-KR" altLang="en-US" sz="1600" dirty="0"/>
              <a:t>승으로 저장되어 </a:t>
            </a:r>
            <a:r>
              <a:rPr lang="en-US" altLang="ko-KR" sz="1600" dirty="0"/>
              <a:t>2</a:t>
            </a:r>
            <a:r>
              <a:rPr lang="ko-KR" altLang="en-US" sz="1600" dirty="0"/>
              <a:t>의 </a:t>
            </a:r>
            <a:r>
              <a:rPr lang="en-US" altLang="ko-KR" sz="1600" dirty="0"/>
              <a:t>n</a:t>
            </a:r>
            <a:r>
              <a:rPr lang="ko-KR" altLang="en-US" sz="1600" dirty="0"/>
              <a:t>승의 크기가 아닌 텍스처를 </a:t>
            </a:r>
            <a:r>
              <a:rPr lang="en-US" altLang="ko-KR" sz="1600" dirty="0"/>
              <a:t>GPU</a:t>
            </a:r>
            <a:r>
              <a:rPr lang="ko-KR" altLang="en-US" sz="1600" dirty="0"/>
              <a:t>에 전송하면 메모리의 낭비가 발생한다</a:t>
            </a:r>
            <a:endParaRPr lang="en-US" altLang="ko-KR" sz="1600" dirty="0"/>
          </a:p>
          <a:p>
            <a:r>
              <a:rPr lang="ko-KR" altLang="en-US" sz="1600" dirty="0"/>
              <a:t>적은 수의 이미지라면 낭비가 눈에 띄지 않지만 그 수가 늘어날 수록 메모리의 낭비가 굉장히 늘어난다</a:t>
            </a:r>
            <a:endParaRPr lang="en-US" altLang="ko-KR" sz="1600" dirty="0"/>
          </a:p>
          <a:p>
            <a:r>
              <a:rPr lang="ko-KR" altLang="en-US" sz="1600" dirty="0"/>
              <a:t>이때 이미지를 </a:t>
            </a:r>
            <a:r>
              <a:rPr lang="en-US" altLang="ko-KR" sz="1600" dirty="0"/>
              <a:t>2</a:t>
            </a:r>
            <a:r>
              <a:rPr lang="ko-KR" altLang="en-US" sz="1600" dirty="0"/>
              <a:t>의 </a:t>
            </a:r>
            <a:r>
              <a:rPr lang="en-US" altLang="ko-KR" sz="1600" dirty="0"/>
              <a:t>n</a:t>
            </a:r>
            <a:r>
              <a:rPr lang="ko-KR" altLang="en-US" sz="1600" dirty="0"/>
              <a:t>승인 </a:t>
            </a:r>
            <a:r>
              <a:rPr lang="ko-KR" altLang="en-US" sz="1600" dirty="0" err="1"/>
              <a:t>스프라이트에</a:t>
            </a:r>
            <a:r>
              <a:rPr lang="ko-KR" altLang="en-US" sz="1600" dirty="0"/>
              <a:t> 하나로 묶으면 낭비 되는 영역이 사라지기 때문에 메모리를 아낄 수 있는 것이다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0A314A-DAB2-481C-ADBC-A9EEB608B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4292529"/>
            <a:ext cx="2592288" cy="2565471"/>
          </a:xfrm>
          <a:prstGeom prst="rect">
            <a:avLst/>
          </a:prstGeom>
        </p:spPr>
      </p:pic>
      <p:pic>
        <p:nvPicPr>
          <p:cNvPr id="2050" name="Picture 2" descr="https://upload.wikimedia.org/wikipedia/commons/6/6b/Texture_Atlas.png">
            <a:extLst>
              <a:ext uri="{FF2B5EF4-FFF2-40B4-BE49-F238E27FC236}">
                <a16:creationId xmlns:a16="http://schemas.microsoft.com/office/drawing/2014/main" id="{5F03719A-94C0-4909-BD10-482878154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268827"/>
            <a:ext cx="2664296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45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비트맵 배경 투명화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01796"/>
            <a:ext cx="5313783" cy="5156203"/>
          </a:xfrm>
        </p:spPr>
        <p:txBody>
          <a:bodyPr>
            <a:normAutofit/>
          </a:bodyPr>
          <a:lstStyle/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비트맵을 출력해 게임을 만들다 보면 이미지의 배경색이 캐릭터보다 아래 있는 이미지를 가린다는 것을 알 수 있다</a:t>
            </a:r>
            <a:endParaRPr lang="en-US" altLang="ko-KR" sz="1800" dirty="0"/>
          </a:p>
          <a:p>
            <a:r>
              <a:rPr lang="ko-KR" altLang="en-US" sz="1800" dirty="0"/>
              <a:t>이를 해결하기 위해서는 이미지의 특정색을 화면에 그리지 않아 투명하게 만들어 줘야한다</a:t>
            </a:r>
            <a:endParaRPr lang="en-US" altLang="ko-KR" sz="1800" dirty="0"/>
          </a:p>
          <a:p>
            <a:r>
              <a:rPr lang="ko-KR" altLang="en-US" sz="1800" dirty="0"/>
              <a:t>일반적으로 잘 사용되지 않는 핑크색이 투명색으로 흔하게 사용된다</a:t>
            </a:r>
            <a:endParaRPr lang="en-US" altLang="ko-KR" sz="1800" dirty="0"/>
          </a:p>
          <a:p>
            <a:endParaRPr lang="en-US" altLang="ko-KR" sz="1800" dirty="0"/>
          </a:p>
        </p:txBody>
      </p:sp>
      <p:pic>
        <p:nvPicPr>
          <p:cNvPr id="4098" name="Picture 2" descr="http://postfiles3.naver.net/MjAxNzA2MjZfMjMg/MDAxNDk4NDA4NTMzNTgx.qDiWTv4yghXJwQK0nN9Ir2bfHwObQFg7Zjt6m3jIlnUg.A3R-M0VcHJwpTRDlCIyu_vHrJ5YA8dmtXvqMxchOqO8g.PNG.asd6290/83852.png?type=w1">
            <a:extLst>
              <a:ext uri="{FF2B5EF4-FFF2-40B4-BE49-F238E27FC236}">
                <a16:creationId xmlns:a16="http://schemas.microsoft.com/office/drawing/2014/main" id="{9992F16C-C9F8-42FF-9851-CFEDC6545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583" y="1598773"/>
            <a:ext cx="3068418" cy="427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626F3D-9E49-475F-9A0D-64BD949B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162" y="1486408"/>
            <a:ext cx="15525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2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비트맵 배경 투명화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01796"/>
            <a:ext cx="7906072" cy="5156203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BOOL </a:t>
            </a:r>
            <a:r>
              <a:rPr lang="en-US" altLang="ko-KR" sz="1600" dirty="0" err="1"/>
              <a:t>TransparentBlt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hdcDest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xoriginDest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yoriginDest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wDest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hDest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hdcSrc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xoriginSrc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yoriginSrc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wSrc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hSrc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crTransparent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sz="1600" dirty="0" err="1"/>
              <a:t>BitBlt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StretchBlt</a:t>
            </a:r>
            <a:r>
              <a:rPr lang="ko-KR" altLang="en-US" sz="1600" dirty="0"/>
              <a:t>과 같이 메모리 </a:t>
            </a:r>
            <a:r>
              <a:rPr lang="en-US" altLang="ko-KR" sz="1600" dirty="0"/>
              <a:t>DC</a:t>
            </a:r>
            <a:r>
              <a:rPr lang="ko-KR" altLang="en-US" sz="1600" dirty="0"/>
              <a:t>에서 이미지를 복사하는 함수로 이 함수의 경우 </a:t>
            </a:r>
            <a:r>
              <a:rPr lang="en-US" altLang="ko-KR" sz="1600" dirty="0" err="1"/>
              <a:t>StretchBlt</a:t>
            </a:r>
            <a:r>
              <a:rPr lang="ko-KR" altLang="en-US" sz="1600" dirty="0"/>
              <a:t>처럼 크기를 변경할 수 있을 뿐만 아니라 </a:t>
            </a:r>
            <a:r>
              <a:rPr lang="ko-KR" altLang="en-US" sz="1600" dirty="0" err="1"/>
              <a:t>투명화할</a:t>
            </a:r>
            <a:r>
              <a:rPr lang="ko-KR" altLang="en-US" sz="1600" dirty="0"/>
              <a:t> 투명색을 인수로 지정할 수 있다</a:t>
            </a:r>
            <a:endParaRPr lang="en-US" altLang="ko-KR" sz="1600" dirty="0"/>
          </a:p>
          <a:p>
            <a:pPr lvl="1"/>
            <a:r>
              <a:rPr lang="ko-KR" altLang="en-US" sz="1400" dirty="0"/>
              <a:t>사용하기 위해 반드시 </a:t>
            </a:r>
            <a:r>
              <a:rPr lang="fr-FR" altLang="ko-KR" sz="1400" dirty="0"/>
              <a:t>#pragma comment(lib,"msimg32.lib")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추가해야만 한다</a:t>
            </a:r>
            <a:endParaRPr lang="en-US" altLang="ko-KR" sz="1400" dirty="0"/>
          </a:p>
          <a:p>
            <a:pPr lvl="1"/>
            <a:r>
              <a:rPr lang="en-US" altLang="ko-KR" sz="1600" dirty="0"/>
              <a:t>HDC </a:t>
            </a:r>
            <a:r>
              <a:rPr lang="en-US" altLang="ko-KR" sz="1600" dirty="0" err="1"/>
              <a:t>hdcDest</a:t>
            </a:r>
            <a:endParaRPr lang="en-US" altLang="ko-KR" sz="1600" dirty="0"/>
          </a:p>
          <a:p>
            <a:pPr lvl="2"/>
            <a:r>
              <a:rPr lang="ko-KR" altLang="en-US" sz="1400" dirty="0"/>
              <a:t>출력에 사용하는 </a:t>
            </a:r>
            <a:r>
              <a:rPr lang="en-US" altLang="ko-KR" sz="1400" dirty="0"/>
              <a:t>DC</a:t>
            </a:r>
          </a:p>
          <a:p>
            <a:pPr lvl="1"/>
            <a:r>
              <a:rPr lang="en-US" altLang="ko-KR" sz="1600" dirty="0"/>
              <a:t>INT </a:t>
            </a:r>
            <a:r>
              <a:rPr lang="en-US" altLang="ko-KR" sz="1600" dirty="0" err="1"/>
              <a:t>xoriginDest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yoriginDest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wDest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hDest</a:t>
            </a:r>
            <a:endParaRPr lang="en-US" altLang="ko-KR" sz="1600" dirty="0"/>
          </a:p>
          <a:p>
            <a:pPr lvl="2"/>
            <a:r>
              <a:rPr lang="ko-KR" altLang="en-US" sz="1400" dirty="0"/>
              <a:t>출력 </a:t>
            </a:r>
            <a:r>
              <a:rPr lang="en-US" altLang="ko-KR" sz="1400" dirty="0" err="1"/>
              <a:t>x,y</a:t>
            </a:r>
            <a:r>
              <a:rPr lang="en-US" altLang="ko-KR" sz="1400" dirty="0"/>
              <a:t> </a:t>
            </a:r>
            <a:r>
              <a:rPr lang="ko-KR" altLang="en-US" sz="1400" dirty="0"/>
              <a:t>좌표</a:t>
            </a:r>
            <a:r>
              <a:rPr lang="en-US" altLang="ko-KR" sz="1400" dirty="0"/>
              <a:t>,</a:t>
            </a:r>
            <a:r>
              <a:rPr lang="ko-KR" altLang="en-US" sz="1400" dirty="0"/>
              <a:t> 너비</a:t>
            </a:r>
            <a:r>
              <a:rPr lang="en-US" altLang="ko-KR" sz="1400" dirty="0"/>
              <a:t>,</a:t>
            </a:r>
            <a:r>
              <a:rPr lang="ko-KR" altLang="en-US" sz="1400" dirty="0"/>
              <a:t> 높이</a:t>
            </a:r>
            <a:endParaRPr lang="en-US" altLang="ko-KR" sz="1400" dirty="0"/>
          </a:p>
          <a:p>
            <a:pPr lvl="1"/>
            <a:r>
              <a:rPr lang="en-US" altLang="ko-KR" sz="1600" dirty="0"/>
              <a:t>HDC </a:t>
            </a:r>
            <a:r>
              <a:rPr lang="en-US" altLang="ko-KR" sz="1600" dirty="0" err="1"/>
              <a:t>hdcSrc</a:t>
            </a:r>
            <a:endParaRPr lang="en-US" altLang="ko-KR" sz="1600" dirty="0"/>
          </a:p>
          <a:p>
            <a:pPr lvl="2"/>
            <a:r>
              <a:rPr lang="ko-KR" altLang="en-US" sz="1400" dirty="0"/>
              <a:t>출력할 비트맵이 들어 있는 메모리 </a:t>
            </a:r>
            <a:r>
              <a:rPr lang="en-US" altLang="ko-KR" sz="1400" dirty="0"/>
              <a:t>DC</a:t>
            </a:r>
          </a:p>
          <a:p>
            <a:pPr lvl="1"/>
            <a:r>
              <a:rPr lang="en-US" altLang="ko-KR" sz="1600" dirty="0"/>
              <a:t>INT </a:t>
            </a:r>
            <a:r>
              <a:rPr lang="en-US" altLang="ko-KR" sz="1600" dirty="0" err="1"/>
              <a:t>xoriginSrc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yoriginSrc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wSrc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hSrc</a:t>
            </a:r>
            <a:endParaRPr lang="en-US" altLang="ko-KR" sz="1600" dirty="0"/>
          </a:p>
          <a:p>
            <a:pPr lvl="2"/>
            <a:r>
              <a:rPr lang="ko-KR" altLang="en-US" sz="1400" dirty="0"/>
              <a:t>복사원의 </a:t>
            </a:r>
            <a:r>
              <a:rPr lang="en-US" altLang="ko-KR" sz="1400" dirty="0" err="1"/>
              <a:t>x,y</a:t>
            </a:r>
            <a:r>
              <a:rPr lang="en-US" altLang="ko-KR" sz="1400" dirty="0"/>
              <a:t> </a:t>
            </a:r>
            <a:r>
              <a:rPr lang="ko-KR" altLang="en-US" sz="1400" dirty="0"/>
              <a:t>좌표</a:t>
            </a:r>
            <a:r>
              <a:rPr lang="en-US" altLang="ko-KR" sz="1400" dirty="0"/>
              <a:t>, </a:t>
            </a:r>
            <a:r>
              <a:rPr lang="ko-KR" altLang="en-US" sz="1400" dirty="0"/>
              <a:t>너비</a:t>
            </a:r>
            <a:r>
              <a:rPr lang="en-US" altLang="ko-KR" sz="1400" dirty="0"/>
              <a:t>, </a:t>
            </a:r>
            <a:r>
              <a:rPr lang="ko-KR" altLang="en-US" sz="1400" dirty="0"/>
              <a:t>높이</a:t>
            </a:r>
            <a:endParaRPr lang="en-US" altLang="ko-KR" sz="1400" dirty="0"/>
          </a:p>
          <a:p>
            <a:pPr lvl="1"/>
            <a:r>
              <a:rPr lang="en-US" altLang="ko-KR" sz="1600" dirty="0"/>
              <a:t>UINT </a:t>
            </a:r>
            <a:r>
              <a:rPr lang="en-US" altLang="ko-KR" sz="1600" dirty="0" err="1"/>
              <a:t>crTransparent</a:t>
            </a:r>
            <a:endParaRPr lang="en-US" altLang="ko-KR" sz="1600" dirty="0"/>
          </a:p>
          <a:p>
            <a:pPr lvl="2"/>
            <a:r>
              <a:rPr lang="ko-KR" altLang="en-US" sz="1400" dirty="0"/>
              <a:t>투명하게 할 색</a:t>
            </a:r>
            <a:endParaRPr lang="en-US" altLang="ko-KR" sz="1400" dirty="0"/>
          </a:p>
          <a:p>
            <a:pPr lvl="2"/>
            <a:r>
              <a:rPr lang="en-US" altLang="ko-KR" sz="1400" dirty="0" err="1"/>
              <a:t>RGB</a:t>
            </a:r>
            <a:r>
              <a:rPr lang="en-US" altLang="ko-KR" sz="1400" dirty="0"/>
              <a:t>(?,?,?) </a:t>
            </a:r>
            <a:r>
              <a:rPr lang="ko-KR" altLang="en-US" sz="1400" dirty="0"/>
              <a:t>매크로 함수로 색을 전달한다</a:t>
            </a:r>
            <a:endParaRPr lang="en-US" altLang="ko-KR" sz="1400" dirty="0"/>
          </a:p>
          <a:p>
            <a:pPr lvl="2"/>
            <a:r>
              <a:rPr lang="ko-KR" altLang="en-US" sz="1400" dirty="0"/>
              <a:t>핑크색의 </a:t>
            </a:r>
            <a:r>
              <a:rPr lang="en-US" altLang="ko-KR" sz="1400" dirty="0" err="1"/>
              <a:t>RGB</a:t>
            </a:r>
            <a:r>
              <a:rPr lang="ko-KR" altLang="en-US" sz="1400" dirty="0"/>
              <a:t>는 </a:t>
            </a:r>
            <a:r>
              <a:rPr lang="en-US" altLang="ko-KR" sz="1400" dirty="0"/>
              <a:t>(255,0,255)</a:t>
            </a:r>
            <a:r>
              <a:rPr lang="ko-KR" altLang="en-US" sz="1400" dirty="0"/>
              <a:t>이다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74542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CA246-6357-4271-B5CB-73C1CEFE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비트맵 배경 투명화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D92A997-B589-494C-A6F6-09FC238AE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1" y="2636912"/>
            <a:ext cx="7772400" cy="38344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D3C3D4-E09F-457C-9047-635C5AD7D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1498600"/>
            <a:ext cx="7772400" cy="250077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D15BF2ED-C5EA-4BCD-910E-FB36F22EC58D}"/>
              </a:ext>
            </a:extLst>
          </p:cNvPr>
          <p:cNvSpPr/>
          <p:nvPr/>
        </p:nvSpPr>
        <p:spPr>
          <a:xfrm>
            <a:off x="3972509" y="1810771"/>
            <a:ext cx="1656184" cy="25007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B73394-C95B-4F20-A938-CAC031A2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5" y="2132856"/>
            <a:ext cx="8439150" cy="238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560C00-8FCD-4CD6-9218-A18065B15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1" y="2636913"/>
            <a:ext cx="7772400" cy="383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6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WinAPI</a:t>
            </a:r>
            <a:r>
              <a:rPr lang="ko-KR" altLang="en-US" dirty="0"/>
              <a:t>에서의 파일 입출력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01796"/>
            <a:ext cx="8229599" cy="5156203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HANDLE </a:t>
            </a:r>
            <a:r>
              <a:rPr lang="en-US" altLang="ko-KR" sz="1600" dirty="0" err="1"/>
              <a:t>CreateFile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lpFileName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dwDesiredAccess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dwShareMode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lpSecurityAttributes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dwCreationDisposition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dwFlagsAndAttributes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hTemplateFile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sz="1400" dirty="0"/>
              <a:t>WinAPI</a:t>
            </a:r>
            <a:r>
              <a:rPr lang="ko-KR" altLang="en-US" sz="1400" dirty="0"/>
              <a:t>에서는 파일 또한 핸들을 받아와 사용한다</a:t>
            </a:r>
            <a:endParaRPr lang="en-US" altLang="ko-KR" sz="1400" dirty="0"/>
          </a:p>
          <a:p>
            <a:pPr lvl="1"/>
            <a:r>
              <a:rPr lang="en-US" altLang="ko-KR" sz="1400" dirty="0" err="1"/>
              <a:t>LPCSTR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lpFileName</a:t>
            </a:r>
            <a:endParaRPr lang="en-US" altLang="ko-KR" sz="1400" dirty="0"/>
          </a:p>
          <a:p>
            <a:pPr lvl="2"/>
            <a:r>
              <a:rPr lang="ko-KR" altLang="en-US" sz="1200" dirty="0"/>
              <a:t>파일의 이름</a:t>
            </a:r>
            <a:r>
              <a:rPr lang="en-US" altLang="ko-KR" sz="1200" dirty="0"/>
              <a:t>. </a:t>
            </a:r>
            <a:r>
              <a:rPr lang="ko-KR" altLang="en-US" sz="1200" dirty="0"/>
              <a:t>여기서</a:t>
            </a:r>
            <a:r>
              <a:rPr lang="en-US" altLang="ko-KR" sz="1200" dirty="0"/>
              <a:t>, </a:t>
            </a:r>
            <a:r>
              <a:rPr lang="ko-KR" altLang="en-US" sz="1200" dirty="0"/>
              <a:t>파일의 경로 뿐만 아니라 파일을 불러올 서버의 주소까지 지정할 수 있어 유용하다</a:t>
            </a:r>
            <a:endParaRPr lang="en-US" altLang="ko-KR" sz="1200" dirty="0"/>
          </a:p>
          <a:p>
            <a:pPr lvl="1"/>
            <a:r>
              <a:rPr lang="en-US" altLang="ko-KR" sz="1400" dirty="0" err="1"/>
              <a:t>DWORD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dwDesiredAccess</a:t>
            </a:r>
            <a:endParaRPr lang="en-US" altLang="ko-KR" sz="1400" dirty="0"/>
          </a:p>
          <a:p>
            <a:pPr lvl="2"/>
            <a:r>
              <a:rPr lang="ko-KR" altLang="en-US" sz="1200" dirty="0"/>
              <a:t>파일의 액세스 타입</a:t>
            </a:r>
            <a:r>
              <a:rPr lang="en-US" altLang="ko-KR" sz="1200" dirty="0"/>
              <a:t>. </a:t>
            </a:r>
            <a:r>
              <a:rPr lang="ko-KR" altLang="en-US" sz="1200" dirty="0"/>
              <a:t>파일을 저장할 것인지 불러들여올 것인지를 정하는 인수이다</a:t>
            </a:r>
            <a:endParaRPr lang="en-US" altLang="ko-KR" sz="1200" dirty="0"/>
          </a:p>
          <a:p>
            <a:pPr lvl="1"/>
            <a:r>
              <a:rPr lang="en-US" altLang="ko-KR" sz="1400" dirty="0" err="1"/>
              <a:t>DWORD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dwShareMode</a:t>
            </a:r>
            <a:endParaRPr lang="en-US" altLang="ko-KR" sz="1400" dirty="0"/>
          </a:p>
          <a:p>
            <a:pPr lvl="2"/>
            <a:r>
              <a:rPr lang="ko-KR" altLang="en-US" sz="1200" dirty="0"/>
              <a:t>파일의 공유 모드 여부 </a:t>
            </a:r>
            <a:r>
              <a:rPr lang="en-US" altLang="ko-KR" sz="1200" dirty="0"/>
              <a:t>(</a:t>
            </a:r>
            <a:r>
              <a:rPr lang="ko-KR" altLang="en-US" sz="1200" dirty="0"/>
              <a:t>사용하지 않을 시 </a:t>
            </a:r>
            <a:r>
              <a:rPr lang="en-US" altLang="ko-KR" sz="1200" dirty="0"/>
              <a:t>NULL)</a:t>
            </a:r>
          </a:p>
          <a:p>
            <a:pPr lvl="1"/>
            <a:r>
              <a:rPr lang="en-US" altLang="ko-KR" sz="1400" dirty="0" err="1"/>
              <a:t>LPSECURITY_ATTRIBUTES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lpSecurityAttributes</a:t>
            </a:r>
            <a:endParaRPr lang="en-US" altLang="ko-KR" sz="1400" dirty="0"/>
          </a:p>
          <a:p>
            <a:pPr lvl="2"/>
            <a:r>
              <a:rPr lang="ko-KR" altLang="en-US" sz="1200" dirty="0"/>
              <a:t>사용하지 않으므로 </a:t>
            </a:r>
            <a:r>
              <a:rPr lang="en-US" altLang="ko-KR" sz="1200" dirty="0"/>
              <a:t>NULL</a:t>
            </a:r>
          </a:p>
          <a:p>
            <a:pPr lvl="1"/>
            <a:r>
              <a:rPr lang="en-US" altLang="ko-KR" sz="1400" dirty="0" err="1"/>
              <a:t>DWORD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dwCreationDisposition</a:t>
            </a:r>
            <a:endParaRPr lang="en-US" altLang="ko-KR" sz="1400" dirty="0"/>
          </a:p>
          <a:p>
            <a:pPr lvl="2"/>
            <a:r>
              <a:rPr lang="ko-KR" altLang="en-US" sz="1200" dirty="0"/>
              <a:t>파일 상태에 따른 처리 지정</a:t>
            </a:r>
            <a:endParaRPr lang="en-US" altLang="ko-KR" sz="1200" dirty="0"/>
          </a:p>
          <a:p>
            <a:pPr lvl="2"/>
            <a:r>
              <a:rPr lang="ko-KR" altLang="en-US" sz="1200" dirty="0"/>
              <a:t>일반적으로 </a:t>
            </a:r>
            <a:r>
              <a:rPr lang="en-US" altLang="ko-KR" sz="1200" dirty="0" err="1"/>
              <a:t>OPEN_EXISTING</a:t>
            </a:r>
            <a:r>
              <a:rPr lang="en-US" altLang="ko-KR" sz="1200" dirty="0"/>
              <a:t>(</a:t>
            </a:r>
            <a:r>
              <a:rPr lang="ko-KR" altLang="en-US" sz="1200" dirty="0"/>
              <a:t>파일을 열되 파일이 없으면 에러코드</a:t>
            </a:r>
            <a:r>
              <a:rPr lang="en-US" altLang="ko-KR" sz="1200" dirty="0"/>
              <a:t>)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CREATE_ALWAYS</a:t>
            </a:r>
            <a:r>
              <a:rPr lang="en-US" altLang="ko-KR" sz="1200" dirty="0"/>
              <a:t>(</a:t>
            </a:r>
            <a:r>
              <a:rPr lang="ko-KR" altLang="en-US" sz="1200" dirty="0"/>
              <a:t>파일을 새로 만들되 이미 파일이 있는 경우에는 기존 파일을 삭제 후 다시 만든다</a:t>
            </a:r>
            <a:r>
              <a:rPr lang="en-US" altLang="ko-KR" sz="1200" dirty="0"/>
              <a:t>)</a:t>
            </a:r>
            <a:r>
              <a:rPr lang="ko-KR" altLang="en-US" sz="1200" dirty="0"/>
              <a:t>를 자주 사용한다</a:t>
            </a:r>
            <a:endParaRPr lang="en-US" altLang="ko-KR" sz="1200" dirty="0"/>
          </a:p>
          <a:p>
            <a:pPr lvl="1"/>
            <a:r>
              <a:rPr lang="en-US" altLang="ko-KR" sz="1400" dirty="0" err="1"/>
              <a:t>DWORD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dwFlagsAndAttributes</a:t>
            </a:r>
            <a:endParaRPr lang="en-US" altLang="ko-KR" sz="1400" dirty="0"/>
          </a:p>
          <a:p>
            <a:pPr lvl="2"/>
            <a:r>
              <a:rPr lang="ko-KR" altLang="en-US" sz="1200" dirty="0"/>
              <a:t>파일의 속성과 옵션을 전달</a:t>
            </a:r>
            <a:r>
              <a:rPr lang="en-US" altLang="ko-KR" sz="1200" dirty="0"/>
              <a:t>. </a:t>
            </a:r>
            <a:r>
              <a:rPr lang="ko-KR" altLang="en-US" sz="1200" dirty="0"/>
              <a:t>사용하고자 하는 옵션이 없다면 </a:t>
            </a:r>
            <a:r>
              <a:rPr lang="en-US" altLang="ko-KR" sz="1200" dirty="0" err="1"/>
              <a:t>FILE_ATTRIBUTE_NORMAL</a:t>
            </a:r>
            <a:r>
              <a:rPr lang="en-US" altLang="ko-KR" sz="1200" dirty="0"/>
              <a:t> </a:t>
            </a:r>
            <a:r>
              <a:rPr lang="ko-KR" altLang="en-US" sz="1200" dirty="0"/>
              <a:t>전달</a:t>
            </a:r>
            <a:endParaRPr lang="en-US" altLang="ko-KR" sz="1200" dirty="0"/>
          </a:p>
          <a:p>
            <a:pPr lvl="1"/>
            <a:r>
              <a:rPr lang="en-US" altLang="ko-KR" sz="1400" dirty="0"/>
              <a:t>HANDLE </a:t>
            </a:r>
            <a:r>
              <a:rPr lang="en-US" altLang="ko-KR" sz="1400" dirty="0" err="1"/>
              <a:t>hTemplateFile</a:t>
            </a:r>
            <a:endParaRPr lang="en-US" altLang="ko-KR" sz="1400" dirty="0"/>
          </a:p>
          <a:p>
            <a:pPr lvl="2"/>
            <a:r>
              <a:rPr lang="ko-KR" altLang="en-US" sz="1200" dirty="0"/>
              <a:t>파일의 추가 속성을 전달하지만 사용하지 않음</a:t>
            </a:r>
            <a:r>
              <a:rPr lang="en-US" altLang="ko-KR" sz="1200" dirty="0"/>
              <a:t>. NULL</a:t>
            </a:r>
            <a:r>
              <a:rPr lang="ko-KR" altLang="en-US" sz="1200" dirty="0"/>
              <a:t>전달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7814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35A10-5F6D-4FE0-A6CD-B932450F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오늘의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E1BEEF-3EFE-4222-B9EC-186CFB10C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01797"/>
            <a:ext cx="7906071" cy="4462272"/>
          </a:xfrm>
        </p:spPr>
        <p:txBody>
          <a:bodyPr/>
          <a:lstStyle/>
          <a:p>
            <a:r>
              <a:rPr lang="ko-KR" altLang="en-US" sz="1800" dirty="0"/>
              <a:t>대화상자에 대해 배우고 띄울 수 있다</a:t>
            </a:r>
            <a:endParaRPr lang="en-US" altLang="ko-KR" sz="1800" dirty="0"/>
          </a:p>
          <a:p>
            <a:r>
              <a:rPr lang="ko-KR" altLang="en-US" sz="1800" dirty="0"/>
              <a:t>인수조작 매크로를 이용해 하나의 인수로 여러 정보를 전달할 수 있다</a:t>
            </a:r>
            <a:endParaRPr lang="en-US" altLang="ko-KR" sz="1800" dirty="0"/>
          </a:p>
          <a:p>
            <a:r>
              <a:rPr lang="ko-KR" altLang="en-US" sz="1800" dirty="0" err="1"/>
              <a:t>스프라이트와</a:t>
            </a:r>
            <a:r>
              <a:rPr lang="ko-KR" altLang="en-US" sz="1800" dirty="0"/>
              <a:t> 텍스처 아틀라스에 대해 배우고 활용한다</a:t>
            </a:r>
            <a:endParaRPr lang="en-US" altLang="ko-KR" sz="1800" dirty="0"/>
          </a:p>
          <a:p>
            <a:r>
              <a:rPr lang="ko-KR" altLang="en-US" sz="1800" dirty="0"/>
              <a:t>비트맵 배경색을 </a:t>
            </a:r>
            <a:r>
              <a:rPr lang="ko-KR" altLang="en-US" sz="1800" dirty="0" err="1"/>
              <a:t>투명화하는</a:t>
            </a:r>
            <a:r>
              <a:rPr lang="ko-KR" altLang="en-US" sz="1800" dirty="0"/>
              <a:t> 방법을 배운다</a:t>
            </a:r>
            <a:endParaRPr lang="en-US" altLang="ko-KR" sz="1800" dirty="0"/>
          </a:p>
          <a:p>
            <a:r>
              <a:rPr lang="ko-KR" altLang="en-US" sz="1800" dirty="0"/>
              <a:t>파일 입출력을 배워 저장</a:t>
            </a:r>
            <a:r>
              <a:rPr lang="en-US" altLang="ko-KR" sz="1800" dirty="0"/>
              <a:t>, </a:t>
            </a:r>
            <a:r>
              <a:rPr lang="ko-KR" altLang="en-US" sz="1800" dirty="0"/>
              <a:t>불러오기를 할 수 있다</a:t>
            </a:r>
            <a:endParaRPr lang="en-US" altLang="ko-KR" sz="1800" dirty="0"/>
          </a:p>
          <a:p>
            <a:r>
              <a:rPr lang="ko-KR" altLang="en-US" sz="1800" dirty="0"/>
              <a:t>더블 </a:t>
            </a:r>
            <a:r>
              <a:rPr lang="ko-KR" altLang="en-US" sz="1800" dirty="0" err="1"/>
              <a:t>버퍼링를</a:t>
            </a:r>
            <a:r>
              <a:rPr lang="ko-KR" altLang="en-US" sz="1800" dirty="0"/>
              <a:t> 배워 깜박임 현상을 해결한다</a:t>
            </a:r>
            <a:endParaRPr lang="en-US" altLang="ko-KR" sz="1800" dirty="0"/>
          </a:p>
          <a:p>
            <a:r>
              <a:rPr lang="ko-KR" altLang="en-US" sz="1800" dirty="0"/>
              <a:t>프로그램 릴리즈 방법을 배워 프로그램을 배포 할 수 있다</a:t>
            </a:r>
            <a:endParaRPr lang="en-US" altLang="ko-KR" sz="18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469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WinAPI</a:t>
            </a:r>
            <a:r>
              <a:rPr lang="ko-KR" altLang="en-US" dirty="0"/>
              <a:t>에서의 파일 입출력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01796"/>
            <a:ext cx="8229599" cy="5156203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BOOL </a:t>
            </a:r>
            <a:r>
              <a:rPr lang="en-US" altLang="ko-KR" sz="1600" dirty="0" err="1"/>
              <a:t>ReadFile,WriteFile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hFile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lpBuffer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nNumberOfBytesToRead</a:t>
            </a:r>
            <a:r>
              <a:rPr lang="en-US" altLang="ko-KR" sz="1600" dirty="0"/>
              <a:t>,  </a:t>
            </a:r>
            <a:r>
              <a:rPr lang="en-US" altLang="ko-KR" sz="1600" dirty="0" err="1"/>
              <a:t>lpNumberOfBytesRead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lpOverlapped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sz="1400" dirty="0" err="1"/>
              <a:t>ReadFile,WriteFile</a:t>
            </a:r>
            <a:r>
              <a:rPr lang="ko-KR" altLang="en-US" sz="1400" dirty="0"/>
              <a:t> 두 함수는 각각 파일로부터 데이터를 읽어오거나 쓰는 역할을 한다</a:t>
            </a:r>
            <a:endParaRPr lang="en-US" altLang="ko-KR" sz="1400" dirty="0"/>
          </a:p>
          <a:p>
            <a:pPr lvl="1"/>
            <a:r>
              <a:rPr lang="ko-KR" altLang="en-US" sz="1400" dirty="0"/>
              <a:t>이를 이용하면 비트맵 파일을 리소스 추가 없이 사용할 수도 있다</a:t>
            </a:r>
            <a:endParaRPr lang="en-US" altLang="ko-KR" sz="1400" dirty="0"/>
          </a:p>
          <a:p>
            <a:pPr lvl="1"/>
            <a:r>
              <a:rPr lang="ko-KR" altLang="en-US" sz="1400" dirty="0"/>
              <a:t>함수의 </a:t>
            </a:r>
            <a:r>
              <a:rPr lang="ko-KR" altLang="en-US" sz="1400" dirty="0" err="1"/>
              <a:t>반환값은</a:t>
            </a:r>
            <a:r>
              <a:rPr lang="ko-KR" altLang="en-US" sz="1400" dirty="0"/>
              <a:t> 파일의 저장</a:t>
            </a:r>
            <a:r>
              <a:rPr lang="en-US" altLang="ko-KR" sz="1400" dirty="0"/>
              <a:t>(</a:t>
            </a:r>
            <a:r>
              <a:rPr lang="ko-KR" altLang="en-US" sz="1400" dirty="0"/>
              <a:t>불러오기</a:t>
            </a:r>
            <a:r>
              <a:rPr lang="en-US" altLang="ko-KR" sz="1400" dirty="0"/>
              <a:t>)</a:t>
            </a:r>
            <a:r>
              <a:rPr lang="ko-KR" altLang="en-US" sz="1400" dirty="0"/>
              <a:t>가 성공한다면 </a:t>
            </a:r>
            <a:r>
              <a:rPr lang="en-US" altLang="ko-KR" sz="1400" dirty="0"/>
              <a:t>0 </a:t>
            </a:r>
            <a:r>
              <a:rPr lang="ko-KR" altLang="en-US" sz="1400" dirty="0"/>
              <a:t>이외의 값을 반환하고 실패하면 </a:t>
            </a:r>
            <a:r>
              <a:rPr lang="en-US" altLang="ko-KR" sz="1400" dirty="0"/>
              <a:t>0(FALSE)</a:t>
            </a:r>
            <a:r>
              <a:rPr lang="ko-KR" altLang="en-US" sz="1400" dirty="0"/>
              <a:t>를 반환한다</a:t>
            </a:r>
            <a:endParaRPr lang="en-US" altLang="ko-KR" sz="1400" dirty="0"/>
          </a:p>
          <a:p>
            <a:pPr lvl="1"/>
            <a:r>
              <a:rPr lang="en-US" altLang="ko-KR" sz="1400" dirty="0"/>
              <a:t>HANDLE </a:t>
            </a:r>
            <a:r>
              <a:rPr lang="en-US" altLang="ko-KR" sz="1400" dirty="0" err="1"/>
              <a:t>hFile</a:t>
            </a:r>
            <a:endParaRPr lang="en-US" altLang="ko-KR" sz="1400" dirty="0"/>
          </a:p>
          <a:p>
            <a:pPr lvl="2"/>
            <a:r>
              <a:rPr lang="en-US" altLang="ko-KR" sz="1200" dirty="0" err="1"/>
              <a:t>CreateFile</a:t>
            </a:r>
            <a:r>
              <a:rPr lang="ko-KR" altLang="en-US" sz="1200" dirty="0"/>
              <a:t>로 불러온 파일의 핸들을 전달한다</a:t>
            </a:r>
            <a:endParaRPr lang="en-US" altLang="ko-KR" sz="1200" dirty="0"/>
          </a:p>
          <a:p>
            <a:pPr lvl="1"/>
            <a:r>
              <a:rPr lang="en-US" altLang="ko-KR" sz="1299" dirty="0" err="1"/>
              <a:t>LPVOID</a:t>
            </a:r>
            <a:r>
              <a:rPr lang="ko-KR" altLang="en-US" sz="1299" dirty="0"/>
              <a:t> </a:t>
            </a:r>
            <a:r>
              <a:rPr lang="en-US" altLang="ko-KR" sz="1299" dirty="0" err="1"/>
              <a:t>lpBuffer</a:t>
            </a:r>
            <a:endParaRPr lang="en-US" altLang="ko-KR" sz="1299" dirty="0"/>
          </a:p>
          <a:p>
            <a:pPr lvl="2"/>
            <a:r>
              <a:rPr lang="ko-KR" altLang="en-US" sz="1200" dirty="0"/>
              <a:t>데이터를 저장할 </a:t>
            </a:r>
            <a:r>
              <a:rPr lang="en-US" altLang="ko-KR" sz="1200" dirty="0"/>
              <a:t>(</a:t>
            </a:r>
            <a:r>
              <a:rPr lang="ko-KR" altLang="en-US" sz="1200" dirty="0"/>
              <a:t>혹은 불러올</a:t>
            </a:r>
            <a:r>
              <a:rPr lang="en-US" altLang="ko-KR" sz="1200" dirty="0"/>
              <a:t>) </a:t>
            </a:r>
            <a:r>
              <a:rPr lang="ko-KR" altLang="en-US" sz="1200" dirty="0"/>
              <a:t>공간의 포인터를 전달한다</a:t>
            </a:r>
            <a:endParaRPr lang="en-US" altLang="ko-KR" sz="1200" dirty="0"/>
          </a:p>
          <a:p>
            <a:pPr lvl="2"/>
            <a:r>
              <a:rPr lang="ko-KR" altLang="en-US" sz="1200" dirty="0"/>
              <a:t>이 인수는 매우 중요한데 구조체나 클래스의 포인터 또한 전달할 수 있기 때문이다</a:t>
            </a:r>
            <a:endParaRPr lang="en-US" altLang="ko-KR" sz="1200" dirty="0"/>
          </a:p>
          <a:p>
            <a:pPr lvl="1"/>
            <a:r>
              <a:rPr lang="en-US" altLang="ko-KR" sz="1400" dirty="0" err="1"/>
              <a:t>DWORD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nNumberOfBytesToRead</a:t>
            </a:r>
            <a:endParaRPr lang="en-US" altLang="ko-KR" sz="1400" dirty="0"/>
          </a:p>
          <a:p>
            <a:pPr lvl="2"/>
            <a:r>
              <a:rPr lang="ko-KR" altLang="en-US" sz="1200" dirty="0"/>
              <a:t>저장할</a:t>
            </a:r>
            <a:r>
              <a:rPr lang="en-US" altLang="ko-KR" sz="1200" dirty="0"/>
              <a:t>(</a:t>
            </a:r>
            <a:r>
              <a:rPr lang="ko-KR" altLang="en-US" sz="1200" dirty="0"/>
              <a:t>불러올</a:t>
            </a:r>
            <a:r>
              <a:rPr lang="en-US" altLang="ko-KR" sz="1200" dirty="0"/>
              <a:t>) </a:t>
            </a:r>
            <a:r>
              <a:rPr lang="ko-KR" altLang="en-US" sz="1200" dirty="0"/>
              <a:t>바이트 수를 지정한다</a:t>
            </a:r>
            <a:endParaRPr lang="en-US" altLang="ko-KR" sz="1200" dirty="0"/>
          </a:p>
          <a:p>
            <a:pPr lvl="1"/>
            <a:r>
              <a:rPr lang="en-US" altLang="ko-KR" sz="1400" dirty="0" err="1"/>
              <a:t>LPDWORD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lpNumberOfBytesRead</a:t>
            </a:r>
            <a:endParaRPr lang="en-US" altLang="ko-KR" sz="1400" dirty="0"/>
          </a:p>
          <a:p>
            <a:pPr lvl="2"/>
            <a:r>
              <a:rPr lang="ko-KR" altLang="en-US" sz="1200" dirty="0"/>
              <a:t>실제로 저장한</a:t>
            </a:r>
            <a:r>
              <a:rPr lang="en-US" altLang="ko-KR" sz="1200" dirty="0"/>
              <a:t>(</a:t>
            </a:r>
            <a:r>
              <a:rPr lang="ko-KR" altLang="en-US" sz="1200" dirty="0"/>
              <a:t>불러온</a:t>
            </a:r>
            <a:r>
              <a:rPr lang="en-US" altLang="ko-KR" sz="1200" dirty="0"/>
              <a:t>) </a:t>
            </a:r>
            <a:r>
              <a:rPr lang="ko-KR" altLang="en-US" sz="1200" dirty="0"/>
              <a:t>바이트 수를 저장할 </a:t>
            </a:r>
            <a:r>
              <a:rPr lang="en-US" altLang="ko-KR" sz="1200" dirty="0" err="1"/>
              <a:t>DWORD</a:t>
            </a:r>
            <a:r>
              <a:rPr lang="ko-KR" altLang="en-US" sz="1200" dirty="0"/>
              <a:t>형 포인터를 전달한다</a:t>
            </a:r>
            <a:endParaRPr lang="en-US" altLang="ko-KR" sz="1200" dirty="0"/>
          </a:p>
          <a:p>
            <a:pPr lvl="1"/>
            <a:r>
              <a:rPr lang="en-US" altLang="ko-KR" sz="1400" dirty="0" err="1"/>
              <a:t>LPOVERLAPPED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lpOverlapped</a:t>
            </a:r>
            <a:endParaRPr lang="en-US" altLang="ko-KR" sz="1400" dirty="0"/>
          </a:p>
          <a:p>
            <a:pPr lvl="2"/>
            <a:r>
              <a:rPr lang="ko-KR" altLang="en-US" sz="1200" dirty="0"/>
              <a:t>첫번째 인수로 전달한 </a:t>
            </a:r>
            <a:r>
              <a:rPr lang="en-US" altLang="ko-KR" sz="1200" dirty="0" err="1"/>
              <a:t>hFile</a:t>
            </a:r>
            <a:r>
              <a:rPr lang="ko-KR" altLang="en-US" sz="1200" dirty="0"/>
              <a:t>의 파라미터에서 </a:t>
            </a:r>
            <a:r>
              <a:rPr lang="en-US" altLang="ko-KR" sz="1200" dirty="0" err="1"/>
              <a:t>FILE_FLAG_OVERLAPPED</a:t>
            </a:r>
            <a:r>
              <a:rPr lang="en-US" altLang="ko-KR" sz="1200" dirty="0"/>
              <a:t> </a:t>
            </a:r>
            <a:r>
              <a:rPr lang="ko-KR" altLang="en-US" sz="1200" dirty="0"/>
              <a:t>플래그를 가지고 있을 때</a:t>
            </a:r>
            <a:r>
              <a:rPr lang="en-US" altLang="ko-KR" sz="1200" dirty="0"/>
              <a:t>, OVERLAPPED</a:t>
            </a:r>
            <a:r>
              <a:rPr lang="ko-KR" altLang="en-US" sz="1200" dirty="0"/>
              <a:t>형 구조체를 전달한다</a:t>
            </a:r>
            <a:endParaRPr lang="en-US" altLang="ko-KR" sz="1200" dirty="0"/>
          </a:p>
          <a:p>
            <a:pPr lvl="2"/>
            <a:r>
              <a:rPr lang="ko-KR" altLang="en-US" sz="1200" dirty="0"/>
              <a:t>사용하지 않는다면 </a:t>
            </a:r>
            <a:r>
              <a:rPr lang="en-US" altLang="ko-KR" sz="1200" dirty="0"/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100459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WinAPI</a:t>
            </a:r>
            <a:r>
              <a:rPr lang="ko-KR" altLang="en-US" dirty="0"/>
              <a:t>에서의 파일 입출력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01796"/>
            <a:ext cx="8229599" cy="5156203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BOOL </a:t>
            </a:r>
            <a:r>
              <a:rPr lang="en-US" altLang="ko-KR" sz="1600" dirty="0" err="1"/>
              <a:t>CloseHandle</a:t>
            </a:r>
            <a:r>
              <a:rPr lang="en-US" altLang="ko-KR" sz="1600" dirty="0"/>
              <a:t>( HANDLE </a:t>
            </a:r>
            <a:r>
              <a:rPr lang="en-US" altLang="ko-KR" sz="1600" dirty="0" err="1"/>
              <a:t>hObject</a:t>
            </a:r>
            <a:r>
              <a:rPr lang="en-US" altLang="ko-KR" sz="1600" dirty="0"/>
              <a:t> )</a:t>
            </a:r>
          </a:p>
          <a:p>
            <a:pPr lvl="1"/>
            <a:r>
              <a:rPr lang="ko-KR" altLang="en-US" sz="1400" dirty="0" err="1"/>
              <a:t>열려있는</a:t>
            </a:r>
            <a:r>
              <a:rPr lang="ko-KR" altLang="en-US" sz="1400" dirty="0"/>
              <a:t> 핸들을 닫는 역할을 한다</a:t>
            </a:r>
            <a:endParaRPr lang="en-US" altLang="ko-KR" sz="1400" dirty="0"/>
          </a:p>
          <a:p>
            <a:pPr lvl="1"/>
            <a:r>
              <a:rPr lang="ko-KR" altLang="en-US" sz="1400" dirty="0"/>
              <a:t>핸들을 닫는데 성공했다면 </a:t>
            </a:r>
            <a:r>
              <a:rPr lang="en-US" altLang="ko-KR" sz="1400" dirty="0"/>
              <a:t>0 </a:t>
            </a:r>
            <a:r>
              <a:rPr lang="ko-KR" altLang="en-US" sz="1400" dirty="0"/>
              <a:t>이외의 값을</a:t>
            </a:r>
            <a:r>
              <a:rPr lang="en-US" altLang="ko-KR" sz="1400" dirty="0"/>
              <a:t> </a:t>
            </a:r>
            <a:r>
              <a:rPr lang="ko-KR" altLang="en-US" sz="1400" dirty="0"/>
              <a:t>실패했다면 </a:t>
            </a:r>
            <a:r>
              <a:rPr lang="en-US" altLang="ko-KR" sz="1400" dirty="0"/>
              <a:t>0</a:t>
            </a:r>
            <a:r>
              <a:rPr lang="ko-KR" altLang="en-US" sz="1400" dirty="0"/>
              <a:t>을 반환한다</a:t>
            </a:r>
            <a:endParaRPr lang="en-US" altLang="ko-KR" sz="1400" dirty="0"/>
          </a:p>
          <a:p>
            <a:pPr lvl="1"/>
            <a:r>
              <a:rPr lang="ko-KR" altLang="en-US" sz="1400" dirty="0"/>
              <a:t>사용이 끝난 </a:t>
            </a:r>
            <a:r>
              <a:rPr lang="en-US" altLang="ko-KR" sz="1400" dirty="0"/>
              <a:t>File</a:t>
            </a:r>
            <a:r>
              <a:rPr lang="ko-KR" altLang="en-US" sz="1400" dirty="0"/>
              <a:t>의 핸들은 반드시 이 함수로 닫아준다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25E48A-5F11-4ABB-9BF0-B895E0704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7" y="3429000"/>
            <a:ext cx="42767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3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WinAPI</a:t>
            </a:r>
            <a:r>
              <a:rPr lang="ko-KR" altLang="en-US" dirty="0"/>
              <a:t>에서의 파일 입출력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01797"/>
            <a:ext cx="8229599" cy="863108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파일 출력 예제</a:t>
            </a:r>
            <a:endParaRPr lang="en-US" altLang="ko-KR" sz="1600" dirty="0"/>
          </a:p>
          <a:p>
            <a:pPr lvl="1"/>
            <a:r>
              <a:rPr lang="ko-KR" altLang="en-US" sz="1600" dirty="0"/>
              <a:t>먼저 </a:t>
            </a:r>
            <a:r>
              <a:rPr lang="en-US" altLang="ko-KR" sz="1600" dirty="0"/>
              <a:t>VS</a:t>
            </a:r>
            <a:r>
              <a:rPr lang="ko-KR" altLang="en-US" sz="1600" dirty="0"/>
              <a:t>를 관리자 권한으로 실행한다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E26641-9E88-432B-9F6B-F7ADE60AE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391804"/>
            <a:ext cx="7761319" cy="362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WinAPI</a:t>
            </a:r>
            <a:r>
              <a:rPr lang="ko-KR" altLang="en-US" dirty="0"/>
              <a:t>에서의 파일 입출력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01797"/>
            <a:ext cx="8229599" cy="863108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파일 입력 예제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E26641-9E88-432B-9F6B-F7ADE60AE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4015" y="2391804"/>
            <a:ext cx="7282086" cy="36294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ACE3A4-C277-4631-AB73-744357854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662" y="2133351"/>
            <a:ext cx="3876675" cy="3124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D84B56-8977-4F67-A15F-72B4B9C45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043" y="3166095"/>
            <a:ext cx="4239912" cy="14902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C3E86C-BECE-4087-868B-D8533FFE9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662" y="2133351"/>
            <a:ext cx="3876675" cy="370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8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19254-538F-45FD-BE14-02B3C1D5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817018"/>
            <a:ext cx="7772400" cy="12239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쉬는 시간</a:t>
            </a:r>
          </a:p>
        </p:txBody>
      </p:sp>
    </p:spTree>
    <p:extLst>
      <p:ext uri="{BB962C8B-B14F-4D97-AF65-F5344CB8AC3E}">
        <p14:creationId xmlns:p14="http://schemas.microsoft.com/office/powerpoint/2010/main" val="186179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더블 </a:t>
            </a:r>
            <a:r>
              <a:rPr lang="ko-KR" altLang="en-US" dirty="0" err="1"/>
              <a:t>더퍼링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561331"/>
            <a:ext cx="8229599" cy="3602738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깜박임 문제</a:t>
            </a:r>
            <a:endParaRPr lang="en-US" altLang="ko-KR" sz="1800" dirty="0"/>
          </a:p>
          <a:p>
            <a:pPr lvl="1"/>
            <a:r>
              <a:rPr lang="ko-KR" altLang="en-US" sz="1600" dirty="0"/>
              <a:t>윈도우창에 무엇인가를 반복적으로 출력하면 깜박임이 발생한다</a:t>
            </a:r>
            <a:endParaRPr lang="en-US" altLang="ko-KR" sz="1600" dirty="0"/>
          </a:p>
          <a:p>
            <a:pPr lvl="1"/>
            <a:r>
              <a:rPr lang="ko-KR" altLang="en-US" sz="1600" dirty="0"/>
              <a:t>특히 반복적으로 그림이 교체되는 애니메이션이나 게임같은 경우 깜박임이 무척 심한데 이런 깜박임은 눈을 피로하게 만들어 프로그램의 질을 현격하게 떨어뜨린다</a:t>
            </a:r>
            <a:endParaRPr lang="en-US" altLang="ko-KR" sz="1600" dirty="0"/>
          </a:p>
          <a:p>
            <a:pPr lvl="1"/>
            <a:r>
              <a:rPr lang="ko-KR" altLang="en-US" sz="1600" dirty="0"/>
              <a:t>깜박임이 왜 발생하는지 예제를 통해 원인을 분석해 보고 그 해결책을 모색해 보자</a:t>
            </a:r>
            <a:endParaRPr lang="en-US" altLang="ko-KR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C33EF0-DE61-4A67-843A-BA80E874D9C3}"/>
              </a:ext>
            </a:extLst>
          </p:cNvPr>
          <p:cNvSpPr/>
          <p:nvPr/>
        </p:nvSpPr>
        <p:spPr>
          <a:xfrm>
            <a:off x="755576" y="3682072"/>
            <a:ext cx="4572000" cy="3275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POINT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RECT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yd;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CALLBACK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TimerProc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uMsg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DWORD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dwTime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pt.x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7;pt.y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+= yd * 7;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GetClientRect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&amp;rt);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pt.x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rt.left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pt.x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rt.right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-100)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-1;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pt.y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rt.top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)yd = 1;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pt.y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rt.bottom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-100)yd = -1;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InvalidateRect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LRESULT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CALLBACK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WndProc(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iMsg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WPARAM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wParam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PAINTSTRUCT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HBRUSH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OldBrush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brush_pattern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HPEN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OldPen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pen_Circle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COLORREF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Orange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RGB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(240, 159, 0),Green = 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RGB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(83, 247, 0);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RECT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switch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iMsg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){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WM_CREATE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pt.x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100;pt.y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100;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srand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)time(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rand() %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2;yd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rand() % 2;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0)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-1;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(yd == 0)yd = -1;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0, 10, (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TIMERPROC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TimerProc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11E752-1D45-471C-8536-D8068CEA90C7}"/>
              </a:ext>
            </a:extLst>
          </p:cNvPr>
          <p:cNvSpPr/>
          <p:nvPr/>
        </p:nvSpPr>
        <p:spPr>
          <a:xfrm>
            <a:off x="5306984" y="3979841"/>
            <a:ext cx="4572000" cy="28649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WM_PAINT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BeginPaint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GetClientRect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nn-NO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(i = 0; i &lt; crt.right; i += 10) {</a:t>
            </a:r>
          </a:p>
          <a:p>
            <a:pPr>
              <a:lnSpc>
                <a:spcPts val="800"/>
              </a:lnSpc>
            </a:pPr>
            <a:r>
              <a:rPr lang="it-IT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MoveToEx(hdc, i, 0, </a:t>
            </a:r>
            <a:r>
              <a:rPr lang="it-IT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it-IT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it-IT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LineTo(hdc, i, crt.bottom);</a:t>
            </a:r>
          </a:p>
          <a:p>
            <a:pPr>
              <a:lnSpc>
                <a:spcPts val="800"/>
              </a:lnSpc>
            </a:pPr>
            <a:r>
              <a:rPr lang="it-IT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MoveToEx(hdc, 0, i, </a:t>
            </a:r>
            <a:r>
              <a:rPr lang="it-IT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it-IT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LineTo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(hdc,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crt.right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pen_Circle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CreatePen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PS_SOLID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5, Orange);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OldPen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HPEN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(hdc,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pen_Circle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brush_pattern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CreateHatchBrush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HS_DIAGCROSS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Green);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OldBrush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HBRUSH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(hdc,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brush_pattern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Ellipse(hdc,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pt.x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pt.y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100 +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pt.x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100 +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pt.y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(hdc,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OldBrush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(hdc,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OldPen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DeleteObject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brush_pattern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DeleteObject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pen_Circle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EndPaint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WM_DESTROY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KillTimer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PostQuitMessage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(0);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DefWindowProc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iMsg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wParam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0AB0B9-4134-42B4-9B95-70443D0EC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120" y="44624"/>
            <a:ext cx="3785128" cy="285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6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더블 </a:t>
            </a:r>
            <a:r>
              <a:rPr lang="ko-KR" altLang="en-US" dirty="0" err="1"/>
              <a:t>더퍼링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28800"/>
            <a:ext cx="8229599" cy="4535269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3</a:t>
            </a:r>
            <a:r>
              <a:rPr lang="ko-KR" altLang="en-US" sz="1600" dirty="0"/>
              <a:t>일차 과제에서 다루었던 공이 창 테두리에 튕기는 문제에 추가로 배경에 격자를 그려주었다</a:t>
            </a:r>
            <a:endParaRPr lang="en-US" altLang="ko-KR" sz="1600" dirty="0"/>
          </a:p>
          <a:p>
            <a:r>
              <a:rPr lang="ko-KR" altLang="en-US" sz="1600" dirty="0"/>
              <a:t>예제를 실행시키면 화면이 </a:t>
            </a:r>
            <a:r>
              <a:rPr lang="ko-KR" altLang="en-US" sz="1600" dirty="0" err="1"/>
              <a:t>깜박거리는것을</a:t>
            </a:r>
            <a:r>
              <a:rPr lang="ko-KR" altLang="en-US" sz="1600" dirty="0"/>
              <a:t> 확인할 수 있다</a:t>
            </a:r>
            <a:endParaRPr lang="en-US" altLang="ko-KR" sz="1600" dirty="0"/>
          </a:p>
          <a:p>
            <a:r>
              <a:rPr lang="ko-KR" altLang="en-US" sz="1600" dirty="0"/>
              <a:t>이런 깜박임이 생기는 이유는 무엇일까</a:t>
            </a:r>
            <a:r>
              <a:rPr lang="en-US" altLang="ko-KR" sz="1600" dirty="0"/>
              <a:t>?</a:t>
            </a:r>
          </a:p>
          <a:p>
            <a:endParaRPr lang="en-US" altLang="ko-KR" sz="2800" dirty="0"/>
          </a:p>
          <a:p>
            <a:r>
              <a:rPr lang="ko-KR" altLang="en-US" sz="1600" dirty="0"/>
              <a:t>그 이유는 타이머 프로시저가 끝날 때마다 </a:t>
            </a:r>
            <a:r>
              <a:rPr lang="en-US" altLang="ko-KR" sz="1600" dirty="0" err="1"/>
              <a:t>InvalidateRect</a:t>
            </a:r>
            <a:r>
              <a:rPr lang="ko-KR" altLang="en-US" sz="1600" dirty="0"/>
              <a:t>함수로 화면 전체를 지운 후 그리기 때문이다</a:t>
            </a:r>
            <a:endParaRPr lang="en-US" altLang="ko-KR" sz="1600" dirty="0"/>
          </a:p>
          <a:p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화면이 그려진 상태와 지워진 상태가 반복되어 깜박임이 발생하는 것이다</a:t>
            </a:r>
            <a:endParaRPr lang="en-US" altLang="ko-KR" sz="1600" dirty="0"/>
          </a:p>
          <a:p>
            <a:r>
              <a:rPr lang="ko-KR" altLang="en-US" sz="1600" dirty="0"/>
              <a:t>이때 깜박임의 정도는 얼마나 빨리 화면을 다시 그리는가에 따라 달라진다</a:t>
            </a:r>
            <a:endParaRPr lang="en-US" altLang="ko-KR" sz="1600" dirty="0"/>
          </a:p>
          <a:p>
            <a:r>
              <a:rPr lang="ko-KR" altLang="en-US" sz="1600" dirty="0"/>
              <a:t>그래서 컴퓨터의 성능이 좋지 않을 수록 깜박임은 더 심해진다</a:t>
            </a:r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9D3CC2-4146-45A6-9B49-D17DF5C41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935610"/>
            <a:ext cx="5832575" cy="49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1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더블 </a:t>
            </a:r>
            <a:r>
              <a:rPr lang="ko-KR" altLang="en-US" dirty="0" err="1"/>
              <a:t>더퍼링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28800"/>
            <a:ext cx="8229599" cy="453526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깜박임의 원인이 화면을 지우는 것이라면 화면을 지우지 않음으로써 깜박임을 없앨 수 있을 것이다</a:t>
            </a:r>
            <a:endParaRPr lang="en-US" altLang="ko-KR" sz="1600" dirty="0"/>
          </a:p>
          <a:p>
            <a:r>
              <a:rPr lang="en-US" altLang="ko-KR" sz="1600" dirty="0" err="1"/>
              <a:t>InvalidateRect</a:t>
            </a:r>
            <a:r>
              <a:rPr lang="ko-KR" altLang="en-US" sz="1600" dirty="0"/>
              <a:t>함수의 마지막 인수를 </a:t>
            </a:r>
            <a:r>
              <a:rPr lang="en-US" altLang="ko-KR" sz="1600" dirty="0"/>
              <a:t>FALSE</a:t>
            </a:r>
            <a:r>
              <a:rPr lang="ko-KR" altLang="en-US" sz="1600" dirty="0"/>
              <a:t>로 바꾸어 테스트 해보자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16E7B0-A00C-4B30-A2C9-BC33A1625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989" y="2620298"/>
            <a:ext cx="4882022" cy="367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5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더블 </a:t>
            </a:r>
            <a:r>
              <a:rPr lang="ko-KR" altLang="en-US" dirty="0" err="1"/>
              <a:t>더퍼링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1628800"/>
            <a:ext cx="8460431" cy="453526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결국 공의 움직임을 제대로 출력하려면 원래 그림을 지우고 새 그림을 그려야 한다</a:t>
            </a:r>
            <a:endParaRPr lang="en-US" altLang="ko-KR" sz="1600" dirty="0"/>
          </a:p>
          <a:p>
            <a:r>
              <a:rPr lang="ko-KR" altLang="en-US" sz="1600" dirty="0"/>
              <a:t>그래서 </a:t>
            </a:r>
            <a:r>
              <a:rPr lang="en-US" altLang="ko-KR" sz="1600" dirty="0" err="1"/>
              <a:t>InvalidateRect</a:t>
            </a:r>
            <a:r>
              <a:rPr lang="ko-KR" altLang="en-US" sz="1600" dirty="0"/>
              <a:t>의 마지막 인수를 </a:t>
            </a:r>
            <a:r>
              <a:rPr lang="en-US" altLang="ko-KR" sz="1600" dirty="0"/>
              <a:t>TRUE</a:t>
            </a:r>
            <a:r>
              <a:rPr lang="ko-KR" altLang="en-US" sz="1600" dirty="0"/>
              <a:t>로 해주거나 따로 잔상을 지워 주는 코드를 작성해야 한다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가장 쉬운 방법은 무효영역을 최소화하여 깜박임을 거의 느낄 수 없도록 만드는 것이다</a:t>
            </a:r>
            <a:endParaRPr lang="en-US" altLang="ko-KR" sz="1600" dirty="0"/>
          </a:p>
          <a:p>
            <a:r>
              <a:rPr lang="ko-KR" altLang="en-US" sz="1600" dirty="0"/>
              <a:t>예제의 경우 움직이는 물체는 공 뿐이므로 공이 차지하는 사각형 영역만 무효화 시키면 공 주변만 다시 그려지고 나머지는 그대로 있게 되므로 그리는 속도가 빨라지고 깜박임을 거의 느낄 수 없게 될 것이다</a:t>
            </a:r>
            <a:endParaRPr lang="en-US" altLang="ko-KR" sz="1600" dirty="0"/>
          </a:p>
          <a:p>
            <a:r>
              <a:rPr lang="ko-KR" altLang="en-US" sz="1600" dirty="0"/>
              <a:t>이 방법은 속도가 아주 빠르고 효율이 좋지만 무효화하는 영역이 커지면 깜박임이 다시 발생한다는 제약이 존재한다</a:t>
            </a:r>
            <a:endParaRPr lang="en-US" altLang="ko-KR" sz="1600" dirty="0"/>
          </a:p>
          <a:p>
            <a:r>
              <a:rPr lang="ko-KR" altLang="en-US" sz="1600" dirty="0"/>
              <a:t>두번째 방법은 원래 그림을 지우지는 안되 새로 그려지는 그림으로 덮어 쓰는 것이다 그러면 적어도 빈화면이 보이지는 않기 때문에 깜박임은 눈에 보이지 않는다</a:t>
            </a:r>
            <a:endParaRPr lang="en-US" altLang="ko-KR" sz="1600" dirty="0"/>
          </a:p>
          <a:p>
            <a:r>
              <a:rPr lang="ko-KR" altLang="en-US" sz="1600" dirty="0"/>
              <a:t>하지만 이 방법 역시 배경과 그림이 단순할 때만 적용 가능하며 예제처럼 복잡한 경우에는 적용하기 어렵다</a:t>
            </a:r>
            <a:endParaRPr lang="en-US" altLang="ko-KR" sz="1600" dirty="0"/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7782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더블 </a:t>
            </a:r>
            <a:r>
              <a:rPr lang="ko-KR" altLang="en-US" dirty="0" err="1"/>
              <a:t>더퍼링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28800"/>
            <a:ext cx="8229599" cy="4535269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더블 </a:t>
            </a:r>
            <a:r>
              <a:rPr lang="ko-KR" altLang="en-US" sz="1800" dirty="0" err="1"/>
              <a:t>버퍼링</a:t>
            </a:r>
            <a:endParaRPr lang="en-US" altLang="ko-KR" sz="1800" dirty="0"/>
          </a:p>
          <a:p>
            <a:pPr lvl="1"/>
            <a:r>
              <a:rPr lang="ko-KR" altLang="en-US" sz="1600" dirty="0"/>
              <a:t>화면의 깜박임을 해결할 수 있는 근본적이고도 완전한 방법</a:t>
            </a:r>
            <a:endParaRPr lang="en-US" altLang="ko-KR" sz="1600" dirty="0"/>
          </a:p>
          <a:p>
            <a:pPr lvl="1"/>
            <a:r>
              <a:rPr lang="ko-KR" altLang="en-US" sz="1600" dirty="0"/>
              <a:t>용어 그대로 버퍼를 두개</a:t>
            </a:r>
            <a:r>
              <a:rPr lang="en-US" altLang="ko-KR" sz="1600" dirty="0"/>
              <a:t>(</a:t>
            </a:r>
            <a:r>
              <a:rPr lang="ko-KR" altLang="en-US" sz="1600" dirty="0"/>
              <a:t>또는 그 이상</a:t>
            </a:r>
            <a:r>
              <a:rPr lang="en-US" altLang="ko-KR" sz="1600" dirty="0"/>
              <a:t>) </a:t>
            </a:r>
            <a:r>
              <a:rPr lang="ko-KR" altLang="en-US" sz="1600" dirty="0"/>
              <a:t>사용하는 방식인데 화면에 보여줄 버퍼와 내부 계산에 사용할 버퍼를 따로 유지한다</a:t>
            </a:r>
            <a:endParaRPr lang="en-US" altLang="ko-KR" sz="1600" dirty="0"/>
          </a:p>
          <a:p>
            <a:pPr lvl="1"/>
            <a:r>
              <a:rPr lang="ko-KR" altLang="en-US" sz="1600" dirty="0"/>
              <a:t>내부 버퍼에 미리 그림을 그린 후 화면 버퍼로 고속 전송하며 그리는 중간 과정을 숨겨진 버퍼에서 처리함으로써 사용자는 최종결과만 보도록 하는 기법이다</a:t>
            </a:r>
            <a:endParaRPr lang="en-US" altLang="ko-KR" sz="1600" dirty="0"/>
          </a:p>
          <a:p>
            <a:pPr lvl="1"/>
            <a:endParaRPr lang="en-US" altLang="ko-KR" sz="1600" dirty="0"/>
          </a:p>
        </p:txBody>
      </p:sp>
      <p:pic>
        <p:nvPicPr>
          <p:cNvPr id="1026" name="Picture 2" descr="http://www.soen.kr/lecture/win32api/lecnew/21-5-2.files/image002.png">
            <a:extLst>
              <a:ext uri="{FF2B5EF4-FFF2-40B4-BE49-F238E27FC236}">
                <a16:creationId xmlns:a16="http://schemas.microsoft.com/office/drawing/2014/main" id="{BDEC287D-13B6-4F65-B936-E56E68436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746" y="3429000"/>
            <a:ext cx="7091710" cy="24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59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대화상자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01796"/>
            <a:ext cx="7906072" cy="5156203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사용자와의 대화</a:t>
            </a:r>
            <a:endParaRPr lang="en-US" altLang="ko-KR" sz="1800" dirty="0"/>
          </a:p>
          <a:p>
            <a:pPr lvl="1"/>
            <a:r>
              <a:rPr lang="ko-KR" altLang="en-US" sz="1600" dirty="0"/>
              <a:t>프로그램은 가만히 내버려 두면 혼자서 실행되는 것이 아니다</a:t>
            </a:r>
            <a:r>
              <a:rPr lang="en-US" altLang="ko-KR" sz="1600" dirty="0"/>
              <a:t>. </a:t>
            </a:r>
            <a:r>
              <a:rPr lang="ko-KR" altLang="en-US" sz="1600" dirty="0"/>
              <a:t>사용자로부터 끊임없이 지시를 받고 사용자의 지시에 따라 작업을 하고 작업한 결과를 사용자에게 보고한다</a:t>
            </a:r>
            <a:endParaRPr lang="en-US" altLang="ko-KR" sz="1600" dirty="0"/>
          </a:p>
          <a:p>
            <a:pPr lvl="1"/>
            <a:r>
              <a:rPr lang="ko-KR" altLang="en-US" sz="1600" dirty="0"/>
              <a:t>프로그램과 사용자와의 이런 대화 수단으로 간단하게는 버튼</a:t>
            </a:r>
            <a:r>
              <a:rPr lang="en-US" altLang="ko-KR" sz="1600" dirty="0"/>
              <a:t>, </a:t>
            </a:r>
            <a:r>
              <a:rPr lang="ko-KR" altLang="en-US" sz="1600" dirty="0"/>
              <a:t>에디트</a:t>
            </a:r>
            <a:r>
              <a:rPr lang="en-US" altLang="ko-KR" sz="1600" dirty="0"/>
              <a:t>, </a:t>
            </a:r>
            <a:r>
              <a:rPr lang="ko-KR" altLang="en-US" sz="1600" dirty="0"/>
              <a:t>리스트 박스 등의 컨트롤이 사용된다</a:t>
            </a:r>
            <a:endParaRPr lang="en-US" altLang="ko-KR" sz="1600" dirty="0"/>
          </a:p>
          <a:p>
            <a:pPr lvl="1"/>
            <a:r>
              <a:rPr lang="ko-KR" altLang="en-US" sz="1600" dirty="0"/>
              <a:t>그러나 이런 간단한 컨트롤로는 사용자로부터 복잡한 정보를 입력 받기가 어려우며 많은 양의 정보를 효율적으로 입력 받기 위해 주로 대화상자를 사용한다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대화상자에는 컨트롤들이 배치되며 사용자는 대화상자를 호출한 후 컨트롤을 통해 자신의 의사를 표시하고 명령을 내리며 프로그램은 대화상자에 배치된 컨트롤을 통해 현재 상태를 사용자에게 보여준다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대화상자는 크게 모달형과 모델리스형으로 나뉘어진다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모달</a:t>
            </a:r>
            <a:r>
              <a:rPr lang="en-US" altLang="ko-KR" sz="1600" dirty="0"/>
              <a:t>(Modal)</a:t>
            </a:r>
            <a:r>
              <a:rPr lang="ko-KR" altLang="en-US" sz="1600" dirty="0"/>
              <a:t>형은 대화상자를 닫기 전에 다른 윈도우로 전환할 수 없으며 반드시 </a:t>
            </a:r>
            <a:r>
              <a:rPr lang="en-US" altLang="ko-KR" sz="1600" dirty="0"/>
              <a:t>OK</a:t>
            </a:r>
            <a:r>
              <a:rPr lang="ko-KR" altLang="en-US" sz="1600" dirty="0"/>
              <a:t>버튼이나 </a:t>
            </a:r>
            <a:r>
              <a:rPr lang="en-US" altLang="ko-KR" sz="1600" dirty="0"/>
              <a:t>Cancel </a:t>
            </a:r>
            <a:r>
              <a:rPr lang="ko-KR" altLang="en-US" sz="1600" dirty="0"/>
              <a:t>버튼을 눌러 대화상자를 닫아야 다른 윈도우로 전환할 수 있다</a:t>
            </a:r>
            <a:endParaRPr lang="en-US" altLang="ko-KR" sz="1600" dirty="0"/>
          </a:p>
          <a:p>
            <a:pPr lvl="1"/>
            <a:r>
              <a:rPr lang="ko-KR" altLang="en-US" sz="1600" dirty="0"/>
              <a:t>파일을 열 때 사용하는 </a:t>
            </a:r>
            <a:r>
              <a:rPr lang="en-US" altLang="ko-KR" sz="1600" dirty="0"/>
              <a:t>Open</a:t>
            </a:r>
            <a:r>
              <a:rPr lang="ko-KR" altLang="en-US" sz="1600" dirty="0"/>
              <a:t>대화상자가 대표적인 </a:t>
            </a:r>
            <a:r>
              <a:rPr lang="ko-KR" altLang="en-US" sz="1600" dirty="0" err="1"/>
              <a:t>모달</a:t>
            </a:r>
            <a:r>
              <a:rPr lang="ko-KR" altLang="en-US" sz="1600" dirty="0"/>
              <a:t> 대화상자의 예이다</a:t>
            </a:r>
            <a:endParaRPr lang="en-US" altLang="ko-KR" sz="1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D81D22-3BCE-4A83-92FF-B9288B423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12" y="6857999"/>
            <a:ext cx="58197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1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0.7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더블 </a:t>
            </a:r>
            <a:r>
              <a:rPr lang="ko-KR" altLang="en-US" dirty="0" err="1"/>
              <a:t>더퍼링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28800"/>
            <a:ext cx="8229599" cy="5229200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내부 버퍼에서 일어나는 일은 사용자에게 보이지 않기 때문에 그림이 아무리 복잡해도</a:t>
            </a:r>
            <a:r>
              <a:rPr lang="en-US" altLang="ko-KR" sz="1600" dirty="0"/>
              <a:t>, </a:t>
            </a:r>
            <a:r>
              <a:rPr lang="ko-KR" altLang="en-US" sz="1600" dirty="0"/>
              <a:t>화면을 다 지운 후 다시 그리더라도 깜박임을 전혀 목격할 수 없다</a:t>
            </a:r>
            <a:endParaRPr lang="en-US" altLang="ko-KR" sz="1600" dirty="0"/>
          </a:p>
          <a:p>
            <a:r>
              <a:rPr lang="ko-KR" altLang="en-US" sz="1600" dirty="0"/>
              <a:t>뿐만 아니라 그리는 순서에 따라 </a:t>
            </a:r>
            <a:r>
              <a:rPr lang="ko-KR" altLang="en-US" sz="1600" dirty="0" err="1"/>
              <a:t>이미지간의</a:t>
            </a:r>
            <a:r>
              <a:rPr lang="ko-KR" altLang="en-US" sz="1600" dirty="0"/>
              <a:t> 수직적인 위 아래를 지정할 수 있으며 여러 개의 이미지를 동시에 움직이는 것도 아주 부드럽게 할 수 있다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더블 버퍼링에 사용되는 내부 버퍼는 구체적으로 메모리 영역인데 이 메모리 영역은 외부 버퍼</a:t>
            </a:r>
            <a:r>
              <a:rPr lang="en-US" altLang="ko-KR" sz="1600" dirty="0"/>
              <a:t>, </a:t>
            </a:r>
            <a:r>
              <a:rPr lang="ko-KR" altLang="en-US" sz="1600" dirty="0"/>
              <a:t>즉 화면의 포맷과 호환되어야 한다</a:t>
            </a:r>
            <a:endParaRPr lang="en-US" altLang="ko-KR" sz="1600" dirty="0"/>
          </a:p>
          <a:p>
            <a:r>
              <a:rPr lang="ko-KR" altLang="en-US" sz="1600" dirty="0"/>
              <a:t>그래야 내부 버퍼에 그린 그림을 별도의 조작없이 외부 버퍼로 고속 전송 할 수 있다</a:t>
            </a:r>
            <a:endParaRPr lang="en-US" altLang="ko-KR" sz="1600" dirty="0"/>
          </a:p>
          <a:p>
            <a:r>
              <a:rPr lang="ko-KR" altLang="en-US" sz="1600" dirty="0"/>
              <a:t>과거 </a:t>
            </a:r>
            <a:r>
              <a:rPr lang="en-US" altLang="ko-KR" sz="1600" dirty="0"/>
              <a:t>DOS </a:t>
            </a:r>
            <a:r>
              <a:rPr lang="ko-KR" altLang="en-US" sz="1600" dirty="0"/>
              <a:t>시절에는 내부 버퍼를 </a:t>
            </a:r>
            <a:r>
              <a:rPr lang="en-US" altLang="ko-KR" sz="1600" dirty="0"/>
              <a:t>VRAM</a:t>
            </a:r>
            <a:r>
              <a:rPr lang="ko-KR" altLang="en-US" sz="1600" dirty="0"/>
              <a:t>의 물리적인 포맷대로 작성한 후 </a:t>
            </a:r>
            <a:r>
              <a:rPr lang="en-US" altLang="ko-KR" sz="1600" dirty="0"/>
              <a:t>VRAM</a:t>
            </a:r>
            <a:r>
              <a:rPr lang="ko-KR" altLang="en-US" sz="1600" dirty="0"/>
              <a:t>으로 곧바로 전송하는 방식을 사용했고 아예 그래픽 카드가 하드웨어적으로 여러 개의 페이지를 제공하여 페이지를 교체하는 방식을 사용하기도 했다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Windows</a:t>
            </a:r>
            <a:r>
              <a:rPr lang="ko-KR" altLang="en-US" sz="1600" dirty="0"/>
              <a:t>에서는 내부 버퍼를 메모리에 직접 작성할 필요가 없는데 왜냐하면 비트맵이 내부 버퍼 역할을 해 주기 때문이다</a:t>
            </a:r>
            <a:endParaRPr lang="en-US" altLang="ko-KR" sz="1600" dirty="0"/>
          </a:p>
          <a:p>
            <a:r>
              <a:rPr lang="ko-KR" altLang="en-US" sz="1600" dirty="0"/>
              <a:t>화면 </a:t>
            </a:r>
            <a:r>
              <a:rPr lang="en-US" altLang="ko-KR" sz="1600" dirty="0"/>
              <a:t>DC</a:t>
            </a:r>
            <a:r>
              <a:rPr lang="ko-KR" altLang="en-US" sz="1600" dirty="0"/>
              <a:t>와 호환되는</a:t>
            </a:r>
            <a:r>
              <a:rPr lang="en-US" altLang="ko-KR" sz="1600" dirty="0"/>
              <a:t>, </a:t>
            </a:r>
            <a:r>
              <a:rPr lang="ko-KR" altLang="en-US" sz="1600" dirty="0"/>
              <a:t>즉 색상 포맷이 같고 크기가 동일한 비트맵을 생성한 후 이 비트맵에 그림을 그리면 비트맵 자체가 내부 버퍼 역할을 하게 된다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4435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더블 </a:t>
            </a:r>
            <a:r>
              <a:rPr lang="ko-KR" altLang="en-US" dirty="0" err="1"/>
              <a:t>더퍼링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28801"/>
            <a:ext cx="8229599" cy="576064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더블 </a:t>
            </a:r>
            <a:r>
              <a:rPr lang="ko-KR" altLang="en-US" sz="1800" dirty="0" err="1"/>
              <a:t>버퍼링</a:t>
            </a:r>
            <a:r>
              <a:rPr lang="ko-KR" altLang="en-US" sz="1800" dirty="0"/>
              <a:t> 예제</a:t>
            </a:r>
            <a:endParaRPr lang="en-US" altLang="ko-KR" sz="1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DC071D-11DC-464F-BC2E-C9DFF17A96E5}"/>
              </a:ext>
            </a:extLst>
          </p:cNvPr>
          <p:cNvSpPr/>
          <p:nvPr/>
        </p:nvSpPr>
        <p:spPr>
          <a:xfrm>
            <a:off x="611560" y="1948109"/>
            <a:ext cx="4392488" cy="491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POINT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RECT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yd;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HBITMAP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hBit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CALLBACK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TimerProc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uMsg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DWORD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dwTime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hdc,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hMemDC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HBITMAP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OldBit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HBRUSH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OldBrush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brush_pattern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HPEN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OldPen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pen_Circle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COLORREF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Orange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RGB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(240, 159, 0), Green = 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RGB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(83, 247, 0);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800"/>
              </a:lnSpc>
            </a:pP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pt.x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7;pt.y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+= yd * 7;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GetClientRect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&amp;rt);</a:t>
            </a:r>
          </a:p>
          <a:p>
            <a:pPr>
              <a:lnSpc>
                <a:spcPts val="800"/>
              </a:lnSpc>
            </a:pP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hBit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hBit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CreateCompatibleBitmap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(hdc,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rt.right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rt.bottom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hMemDC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CreateCompatibleDC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(hdc);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OldBit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(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HBITMAP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hMemDC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hBit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FillRect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hMemDC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&amp;rt,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GetSysColorBrush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COLOR_WINDOW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ts val="800"/>
              </a:lnSpc>
            </a:pP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pt.x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rt.left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pt.x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rt.right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-100)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-1;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pt.y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rt.top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)yd = 1;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pt.y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rt.bottom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-100)yd = -1;</a:t>
            </a:r>
          </a:p>
          <a:p>
            <a:pPr>
              <a:lnSpc>
                <a:spcPts val="800"/>
              </a:lnSpc>
            </a:pP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800"/>
              </a:lnSpc>
            </a:pPr>
            <a:r>
              <a:rPr lang="nn-NO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(i = 0; i &lt; rt.right; i += 10) {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MoveToEx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hMemDC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it-IT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LineTo(hMemDC, i, rt.bottom);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MoveToEx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hMemDC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LineTo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hMemDC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rt.right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pen_Circle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CreatePen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PS_SOLID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5, Orange);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OldPen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HPEN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hMemDC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pen_Circle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brush_pattern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CreateHatchBrush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HS_DIAGCROSS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Green);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OldBrush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HBRUSH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hMemDC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brush_pattern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Ellipse(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hMemDC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pt.x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pt.y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100 +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pt.x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100 +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pt.y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DeleteObject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hMemDC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OldBrush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DeleteObject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hMemDC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OldPen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ts val="800"/>
              </a:lnSpc>
            </a:pP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hMemDC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OldBit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DeleteDC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hMemDC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ReleaseDC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hdc);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InvalidateRect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1FE369-BF90-455A-BC69-64F3973844EC}"/>
              </a:ext>
            </a:extLst>
          </p:cNvPr>
          <p:cNvSpPr/>
          <p:nvPr/>
        </p:nvSpPr>
        <p:spPr>
          <a:xfrm>
            <a:off x="4874839" y="1922709"/>
            <a:ext cx="4572000" cy="409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LRESULT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CALLBACK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WndProc(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iMsg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WPARAM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wParam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hMemDC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HBITMAP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OldBit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800"/>
              </a:lnSpc>
            </a:pP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PAINTSTRUCT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switch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iMsg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){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WM_CREATE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pt.x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100;pt.y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100;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srand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)time(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rand() %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2;yd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rand() % 2;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0)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-1;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(yd == 0)yd = -1;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0, 10, (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TIMERPROC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TimerProc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WM_PAINT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BeginPaint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GetClientRect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&amp;rt);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hMemDC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CreateCompatibleDC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(hdc);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OldBit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(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HBITMAP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hMemDC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hBit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BitBlt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(hdc, 0, 0,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rt.right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rt.bottom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hMemDC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0, 0, 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SRCCOPY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hMemDC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OldBit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DeleteDC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hMemDC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EndPaint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WM_SIZE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en-US" altLang="ko-KR" sz="9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DeleteObject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hBit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en-US" altLang="ko-KR" sz="9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hBit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NULL;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en-US" altLang="ko-KR" sz="9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InvalidateRect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(hWnd, NULL, TRUE);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WM_DESTROY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KillTimer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0);</a:t>
            </a:r>
          </a:p>
          <a:p>
            <a:pPr>
              <a:lnSpc>
                <a:spcPts val="800"/>
              </a:lnSpc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PostQuitMessage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(0);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DefWindowProc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iMsg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wParam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ts val="8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pic>
        <p:nvPicPr>
          <p:cNvPr id="7" name="그림 6" descr="쇼지이(가) 표시된 사진&#10;&#10;자동 생성된 설명">
            <a:extLst>
              <a:ext uri="{FF2B5EF4-FFF2-40B4-BE49-F238E27FC236}">
                <a16:creationId xmlns:a16="http://schemas.microsoft.com/office/drawing/2014/main" id="{B9BC1FBC-6DC2-49DA-9255-9984D6DF0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7600" y="891954"/>
            <a:ext cx="74676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L 0.90833 0.00209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1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더블 </a:t>
            </a:r>
            <a:r>
              <a:rPr lang="ko-KR" altLang="en-US" dirty="0" err="1"/>
              <a:t>더퍼링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88840"/>
            <a:ext cx="8229599" cy="4869160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전역 비트맵 핸들 </a:t>
            </a:r>
            <a:r>
              <a:rPr lang="en-US" altLang="ko-KR" sz="1400" dirty="0" err="1"/>
              <a:t>hBit</a:t>
            </a:r>
            <a:r>
              <a:rPr lang="ko-KR" altLang="en-US" sz="1400" dirty="0"/>
              <a:t>가 선언되어 있으며 이 비트맵은 작업영역과 동일한 크기대로 생성된다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TimerProc</a:t>
            </a:r>
            <a:r>
              <a:rPr lang="ko-KR" altLang="en-US" sz="1400" dirty="0"/>
              <a:t>에서 메모리 </a:t>
            </a:r>
            <a:r>
              <a:rPr lang="en-US" altLang="ko-KR" sz="1400" dirty="0"/>
              <a:t>DC</a:t>
            </a:r>
            <a:r>
              <a:rPr lang="ko-KR" altLang="en-US" sz="1400" dirty="0"/>
              <a:t>를 생성하고 이 </a:t>
            </a:r>
            <a:r>
              <a:rPr lang="en-US" altLang="ko-KR" sz="1400" dirty="0"/>
              <a:t>DC</a:t>
            </a:r>
            <a:r>
              <a:rPr lang="ko-KR" altLang="en-US" sz="1400" dirty="0"/>
              <a:t>에 비트맵을 선택한 후 메모리 </a:t>
            </a:r>
            <a:r>
              <a:rPr lang="en-US" altLang="ko-KR" sz="1400" dirty="0"/>
              <a:t>DC</a:t>
            </a:r>
            <a:r>
              <a:rPr lang="ko-KR" altLang="en-US" sz="1400" dirty="0"/>
              <a:t>에 그림을 출력하면 모든 출력이 비트맵에 작성될 것이다</a:t>
            </a:r>
            <a:endParaRPr lang="en-US" altLang="ko-KR" sz="1400" dirty="0"/>
          </a:p>
          <a:p>
            <a:r>
              <a:rPr lang="en-US" altLang="ko-KR" sz="1400" dirty="0"/>
              <a:t>Bounce </a:t>
            </a:r>
            <a:r>
              <a:rPr lang="ko-KR" altLang="en-US" sz="1400" dirty="0"/>
              <a:t>예제의 </a:t>
            </a:r>
            <a:r>
              <a:rPr lang="en-US" altLang="ko-KR" sz="1400" dirty="0" err="1"/>
              <a:t>WM_PAINT</a:t>
            </a:r>
            <a:r>
              <a:rPr lang="ko-KR" altLang="en-US" sz="1400" dirty="0"/>
              <a:t>에 있던 그리기 코드들이 모두 </a:t>
            </a:r>
            <a:r>
              <a:rPr lang="en-US" altLang="ko-KR" sz="1400" dirty="0" err="1"/>
              <a:t>TimerProc</a:t>
            </a:r>
            <a:r>
              <a:rPr lang="ko-KR" altLang="en-US" sz="1400" dirty="0"/>
              <a:t>으로 이동되었다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TimerProc</a:t>
            </a:r>
            <a:r>
              <a:rPr lang="ko-KR" altLang="en-US" sz="1400" dirty="0"/>
              <a:t>은 비트맵에 그림을 그린 후 </a:t>
            </a:r>
            <a:r>
              <a:rPr lang="en-US" altLang="ko-KR" sz="1400" dirty="0" err="1"/>
              <a:t>InvalidateRect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작업영역을 무효화하기만 한다</a:t>
            </a:r>
            <a:endParaRPr lang="en-US" altLang="ko-KR" sz="1400" dirty="0"/>
          </a:p>
          <a:p>
            <a:r>
              <a:rPr lang="ko-KR" altLang="en-US" sz="1400" dirty="0"/>
              <a:t>이때 비트맵으로 화면을 완전히 덮을 수 있으므로 작업 영역은 지울 필요가 없으며 마지막 인수는 </a:t>
            </a:r>
            <a:r>
              <a:rPr lang="en-US" altLang="ko-KR" sz="1400" dirty="0"/>
              <a:t>FALSE</a:t>
            </a:r>
            <a:r>
              <a:rPr lang="ko-KR" altLang="en-US" sz="1400" dirty="0"/>
              <a:t>로 주어야 한다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445532-CFE5-4295-A4CC-1B189798E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541165"/>
            <a:ext cx="2247900" cy="447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EA157A-53D1-4DC4-922D-A17D5F859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305050"/>
            <a:ext cx="5619750" cy="10519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0D07E1-142F-4077-AA79-7A91C9BB8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4232895"/>
            <a:ext cx="4608512" cy="39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9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더블 </a:t>
            </a:r>
            <a:r>
              <a:rPr lang="ko-KR" altLang="en-US" dirty="0" err="1"/>
              <a:t>더퍼링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28800"/>
            <a:ext cx="8229599" cy="453526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이 예제에서 </a:t>
            </a:r>
            <a:r>
              <a:rPr lang="en-US" altLang="ko-KR" sz="1600" dirty="0" err="1"/>
              <a:t>TimerProc</a:t>
            </a:r>
            <a:r>
              <a:rPr lang="ko-KR" altLang="en-US" sz="1600" dirty="0"/>
              <a:t>은 내부 버퍼에 미리 그림을 그려 두는 작업을 하는데 이것이 더블 버퍼링의 핵심이다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TimerProc</a:t>
            </a:r>
            <a:r>
              <a:rPr lang="ko-KR" altLang="en-US" sz="1600" dirty="0"/>
              <a:t>의 직접적인 결과물은 </a:t>
            </a:r>
            <a:r>
              <a:rPr lang="en-US" altLang="ko-KR" sz="1600" dirty="0" err="1"/>
              <a:t>hBit</a:t>
            </a:r>
            <a:r>
              <a:rPr lang="ko-KR" altLang="en-US" sz="1600" dirty="0"/>
              <a:t>에 그려진 그림 뿐이며 이 비트맵에 그림을 그리는 과정은 아무래도 상관없다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모두 지운 후 그리든</a:t>
            </a:r>
            <a:r>
              <a:rPr lang="en-US" altLang="ko-KR" sz="1600" dirty="0"/>
              <a:t>, </a:t>
            </a:r>
            <a:r>
              <a:rPr lang="ko-KR" altLang="en-US" sz="1600" dirty="0"/>
              <a:t>엎어서 그리든 어차피 사용자에게는 보이지 않는다</a:t>
            </a:r>
            <a:endParaRPr lang="en-US" altLang="ko-KR" sz="16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8117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더블 </a:t>
            </a:r>
            <a:r>
              <a:rPr lang="ko-KR" altLang="en-US" dirty="0" err="1"/>
              <a:t>더퍼링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28800"/>
            <a:ext cx="8229599" cy="5229200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이 코드에서 흔히 오해하기 쉬운 것이 있는데 메모리 비트맵인 </a:t>
            </a:r>
            <a:r>
              <a:rPr lang="en-US" altLang="ko-KR" sz="1400" dirty="0" err="1"/>
              <a:t>hBit</a:t>
            </a:r>
            <a:r>
              <a:rPr lang="ko-KR" altLang="en-US" sz="1400" dirty="0"/>
              <a:t>와 메모리 </a:t>
            </a:r>
            <a:r>
              <a:rPr lang="en-US" altLang="ko-KR" sz="1400" dirty="0"/>
              <a:t>DC</a:t>
            </a:r>
            <a:r>
              <a:rPr lang="ko-KR" altLang="en-US" sz="1400" dirty="0"/>
              <a:t>인 </a:t>
            </a:r>
            <a:r>
              <a:rPr lang="en-US" altLang="ko-KR" sz="1400" dirty="0" err="1"/>
              <a:t>hMemDC</a:t>
            </a:r>
            <a:r>
              <a:rPr lang="ko-KR" altLang="en-US" sz="1400" dirty="0"/>
              <a:t>와의 관계이다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GDI</a:t>
            </a:r>
            <a:r>
              <a:rPr lang="en-US" altLang="ko-KR" sz="1400" dirty="0"/>
              <a:t> </a:t>
            </a:r>
            <a:r>
              <a:rPr lang="ko-KR" altLang="en-US" sz="1400" dirty="0"/>
              <a:t>출력 함수들은 반드시 </a:t>
            </a:r>
            <a:r>
              <a:rPr lang="en-US" altLang="ko-KR" sz="1400" dirty="0"/>
              <a:t>DC </a:t>
            </a:r>
            <a:r>
              <a:rPr lang="ko-KR" altLang="en-US" sz="1400" dirty="0"/>
              <a:t>핸들을 요구하며 비트맵에 출력하기 위해서는 이 비트맵을 선택하고 있는 메모리 </a:t>
            </a:r>
            <a:r>
              <a:rPr lang="en-US" altLang="ko-KR" sz="1400" dirty="0"/>
              <a:t>DC</a:t>
            </a:r>
            <a:r>
              <a:rPr lang="ko-KR" altLang="en-US" sz="1400" dirty="0"/>
              <a:t>의 핸들이 필요하다</a:t>
            </a:r>
            <a:endParaRPr lang="en-US" altLang="ko-KR" sz="1400" dirty="0"/>
          </a:p>
          <a:p>
            <a:endParaRPr lang="en-US" altLang="ko-KR" sz="1600" dirty="0"/>
          </a:p>
          <a:p>
            <a:r>
              <a:rPr lang="ko-KR" altLang="en-US" sz="1400" dirty="0"/>
              <a:t>그래서 화면 </a:t>
            </a:r>
            <a:r>
              <a:rPr lang="en-US" altLang="ko-KR" sz="1400" dirty="0"/>
              <a:t>DC</a:t>
            </a:r>
            <a:r>
              <a:rPr lang="ko-KR" altLang="en-US" sz="1400" dirty="0"/>
              <a:t>와 호환되는</a:t>
            </a:r>
            <a:r>
              <a:rPr lang="en-US" altLang="ko-KR" sz="1400" dirty="0"/>
              <a:t>(=</a:t>
            </a:r>
            <a:r>
              <a:rPr lang="ko-KR" altLang="en-US" sz="1400" dirty="0"/>
              <a:t>비트맵과 호환되는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hMemDC</a:t>
            </a:r>
            <a:r>
              <a:rPr lang="ko-KR" altLang="en-US" sz="1400" dirty="0"/>
              <a:t>를 생성하고 여기에 비트맵을 선택한 후 출력했다</a:t>
            </a:r>
            <a:endParaRPr lang="en-US" altLang="ko-KR" sz="1400" dirty="0"/>
          </a:p>
          <a:p>
            <a:endParaRPr lang="en-US" altLang="ko-KR" sz="1800" dirty="0"/>
          </a:p>
          <a:p>
            <a:r>
              <a:rPr lang="ko-KR" altLang="en-US" sz="1400" dirty="0"/>
              <a:t>이 </a:t>
            </a:r>
            <a:r>
              <a:rPr lang="en-US" altLang="ko-KR" sz="1400" dirty="0"/>
              <a:t>DC</a:t>
            </a:r>
            <a:r>
              <a:rPr lang="ko-KR" altLang="en-US" sz="1400" dirty="0"/>
              <a:t>는 어디까지나 비트맵 출력을 위한 임시 </a:t>
            </a:r>
            <a:r>
              <a:rPr lang="en-US" altLang="ko-KR" sz="1400" dirty="0"/>
              <a:t>DC</a:t>
            </a:r>
            <a:r>
              <a:rPr lang="ko-KR" altLang="en-US" sz="1400" dirty="0"/>
              <a:t>이므로 비트맵을 다 작성하고 난 다음에는 해제되어야 한다</a:t>
            </a:r>
          </a:p>
          <a:p>
            <a:r>
              <a:rPr lang="ko-KR" altLang="en-US" sz="1400" dirty="0"/>
              <a:t>더블 버퍼링에서 내부 버퍼라고 칭하는 것은 비트맵이지 메모리 </a:t>
            </a:r>
            <a:r>
              <a:rPr lang="en-US" altLang="ko-KR" sz="1400" dirty="0"/>
              <a:t>DC</a:t>
            </a:r>
            <a:r>
              <a:rPr lang="ko-KR" altLang="en-US" sz="1400" dirty="0"/>
              <a:t>가 아니다</a:t>
            </a:r>
            <a:endParaRPr lang="en-US" altLang="ko-KR" sz="1400" dirty="0"/>
          </a:p>
          <a:p>
            <a:r>
              <a:rPr lang="ko-KR" altLang="en-US" sz="1400" dirty="0"/>
              <a:t>메모리 </a:t>
            </a:r>
            <a:r>
              <a:rPr lang="en-US" altLang="ko-KR" sz="1400" dirty="0"/>
              <a:t>DC</a:t>
            </a:r>
            <a:r>
              <a:rPr lang="ko-KR" altLang="en-US" sz="1400" dirty="0"/>
              <a:t>는 비트맵을 선택하기 위해 잠시만 사용되는 </a:t>
            </a:r>
            <a:r>
              <a:rPr lang="en-US" altLang="ko-KR" sz="1400" dirty="0"/>
              <a:t>DC</a:t>
            </a:r>
            <a:r>
              <a:rPr lang="ko-KR" altLang="en-US" sz="1400" dirty="0"/>
              <a:t>일 뿐인데 알다시피 비트맵을 선택할 수 있는 </a:t>
            </a:r>
            <a:r>
              <a:rPr lang="en-US" altLang="ko-KR" sz="1400" dirty="0"/>
              <a:t>DC</a:t>
            </a:r>
            <a:r>
              <a:rPr lang="ko-KR" altLang="en-US" sz="1400" dirty="0"/>
              <a:t>는 메모리 </a:t>
            </a:r>
            <a:r>
              <a:rPr lang="en-US" altLang="ko-KR" sz="1400" dirty="0"/>
              <a:t>DC</a:t>
            </a:r>
            <a:r>
              <a:rPr lang="ko-KR" altLang="en-US" sz="1400" dirty="0"/>
              <a:t>밖에 없기 때문이다</a:t>
            </a:r>
            <a:endParaRPr lang="en-US" altLang="ko-KR" sz="1400" dirty="0"/>
          </a:p>
          <a:p>
            <a:r>
              <a:rPr lang="ko-KR" altLang="en-US" sz="1400" dirty="0"/>
              <a:t>그래서 전역으로 저장해야 할 대상은 </a:t>
            </a:r>
            <a:r>
              <a:rPr lang="en-US" altLang="ko-KR" sz="1400" dirty="0" err="1"/>
              <a:t>hBit</a:t>
            </a:r>
            <a:r>
              <a:rPr lang="en-US" altLang="ko-KR" sz="1400" dirty="0"/>
              <a:t> </a:t>
            </a:r>
            <a:r>
              <a:rPr lang="ko-KR" altLang="en-US" sz="1400" dirty="0"/>
              <a:t>비트맵이지 </a:t>
            </a:r>
            <a:r>
              <a:rPr lang="en-US" altLang="ko-KR" sz="1400" dirty="0" err="1"/>
              <a:t>hMemDC</a:t>
            </a:r>
            <a:r>
              <a:rPr lang="ko-KR" altLang="en-US" sz="1400" dirty="0"/>
              <a:t>가 아니다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AACAE7-8F77-4C4B-B910-4EFD4698D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104053"/>
            <a:ext cx="2520280" cy="388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8B4D2B-552C-460B-BDA3-96BAFB635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996952"/>
            <a:ext cx="3888432" cy="4527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4BA8E2-4D51-4C68-A287-9564D5179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888854"/>
            <a:ext cx="20478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0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더블 </a:t>
            </a:r>
            <a:r>
              <a:rPr lang="ko-KR" altLang="en-US" dirty="0" err="1"/>
              <a:t>더퍼링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623814"/>
            <a:ext cx="8229599" cy="2540255"/>
          </a:xfrm>
        </p:spPr>
        <p:txBody>
          <a:bodyPr>
            <a:normAutofit/>
          </a:bodyPr>
          <a:lstStyle/>
          <a:p>
            <a:r>
              <a:rPr lang="en-US" altLang="ko-KR" sz="1600" dirty="0" err="1"/>
              <a:t>WM_PAINT</a:t>
            </a:r>
            <a:r>
              <a:rPr lang="ko-KR" altLang="en-US" sz="1600" dirty="0"/>
              <a:t>에서는 </a:t>
            </a:r>
            <a:r>
              <a:rPr lang="en-US" altLang="ko-KR" sz="1600" dirty="0" err="1"/>
              <a:t>OnTimer</a:t>
            </a:r>
            <a:r>
              <a:rPr lang="ko-KR" altLang="en-US" sz="1600" dirty="0"/>
              <a:t>가 작성해 놓은 비트맵을 화면으로 전송하기만 한다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이미 그려져 있는 그림</a:t>
            </a:r>
            <a:r>
              <a:rPr lang="en-US" altLang="ko-KR" sz="1600" dirty="0"/>
              <a:t>(</a:t>
            </a:r>
            <a:r>
              <a:rPr lang="ko-KR" altLang="en-US" sz="1600" dirty="0"/>
              <a:t>내부 버퍼</a:t>
            </a:r>
            <a:r>
              <a:rPr lang="en-US" altLang="ko-KR" sz="1600" dirty="0"/>
              <a:t>)</a:t>
            </a:r>
            <a:r>
              <a:rPr lang="ko-KR" altLang="en-US" sz="1600" dirty="0"/>
              <a:t>을 화면</a:t>
            </a:r>
            <a:r>
              <a:rPr lang="en-US" altLang="ko-KR" sz="1600" dirty="0"/>
              <a:t>(</a:t>
            </a:r>
            <a:r>
              <a:rPr lang="ko-KR" altLang="en-US" sz="1600" dirty="0"/>
              <a:t>외부 버퍼</a:t>
            </a:r>
            <a:r>
              <a:rPr lang="en-US" altLang="ko-KR" sz="1600" dirty="0"/>
              <a:t>)</a:t>
            </a:r>
            <a:r>
              <a:rPr lang="ko-KR" altLang="en-US" sz="1600" dirty="0"/>
              <a:t>으로 복사만 하는 것이다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F6D308-DF83-4D88-8014-34F66E0D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1" y="1509264"/>
            <a:ext cx="6172200" cy="21145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206578-518B-48C9-8D57-4F01BB231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3" y="4005063"/>
            <a:ext cx="7499177" cy="3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0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더블 </a:t>
            </a:r>
            <a:r>
              <a:rPr lang="ko-KR" altLang="en-US" dirty="0" err="1"/>
              <a:t>더퍼링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28801"/>
            <a:ext cx="8229599" cy="432048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공을 </a:t>
            </a:r>
            <a:r>
              <a:rPr lang="en-US" altLang="ko-KR" sz="1400" dirty="0"/>
              <a:t>10</a:t>
            </a:r>
            <a:r>
              <a:rPr lang="ko-KR" altLang="en-US" sz="1400" dirty="0"/>
              <a:t>배로 늘린 예제를 실행해 본다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DCA98E-3D4F-4044-97E0-4841FB1D9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0842"/>
            <a:ext cx="2854469" cy="10516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BC8A25-A373-4E3D-92C6-80FAEE321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060848"/>
            <a:ext cx="4581525" cy="2762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88DAD6-E489-4757-BCE8-3C1DD49D1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32" y="4946873"/>
            <a:ext cx="8895864" cy="10002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7E01EF-D532-4975-B2C5-713AC2D66F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0601" y="2060847"/>
            <a:ext cx="4207895" cy="27876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B185D6-4961-4C8A-A9D0-C6EF3F7D2A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61466"/>
            <a:ext cx="74676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0.93333 0.0382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67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더블 </a:t>
            </a:r>
            <a:r>
              <a:rPr lang="ko-KR" altLang="en-US" dirty="0" err="1"/>
              <a:t>더퍼링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628800"/>
            <a:ext cx="4629268" cy="4922644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예제의 창을 늘리면 다음과 같이 늘어난 부분을 다시 그리지 않는다</a:t>
            </a:r>
            <a:endParaRPr lang="en-US" altLang="ko-KR" sz="1400" dirty="0"/>
          </a:p>
          <a:p>
            <a:r>
              <a:rPr lang="ko-KR" altLang="en-US" sz="1400" dirty="0"/>
              <a:t>이때 </a:t>
            </a:r>
            <a:r>
              <a:rPr lang="en-US" altLang="ko-KR" sz="1400" dirty="0" err="1"/>
              <a:t>WM_SIZE</a:t>
            </a:r>
            <a:r>
              <a:rPr lang="en-US" altLang="ko-KR" sz="1400" dirty="0"/>
              <a:t> </a:t>
            </a:r>
            <a:r>
              <a:rPr lang="ko-KR" altLang="en-US" sz="1400" dirty="0"/>
              <a:t>메시지에 다음과 같은 처리를 해주면 된다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내부 버퍼인 비트맵은 처음 창의 크기로 생성되기 때문에 창의 사이즈를 바꾸어도 그대로이다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이를 해결하기 위해서 창의 사이즈가 변경되면 </a:t>
            </a:r>
            <a:r>
              <a:rPr lang="en-US" altLang="ko-KR" sz="1400" dirty="0"/>
              <a:t>Delete</a:t>
            </a:r>
            <a:r>
              <a:rPr lang="ko-KR" altLang="en-US" sz="1400" dirty="0"/>
              <a:t>후 </a:t>
            </a:r>
            <a:r>
              <a:rPr lang="en-US" altLang="ko-KR" sz="1400" dirty="0"/>
              <a:t>NULL</a:t>
            </a:r>
            <a:r>
              <a:rPr lang="ko-KR" altLang="en-US" sz="1400" dirty="0"/>
              <a:t>로 처리 해주면 </a:t>
            </a:r>
            <a:r>
              <a:rPr lang="en-US" altLang="ko-KR" sz="1400" dirty="0" err="1"/>
              <a:t>TimerProc</a:t>
            </a:r>
            <a:r>
              <a:rPr lang="ko-KR" altLang="en-US" sz="1400" dirty="0"/>
              <a:t>에서 삭제된 비트맵을 창의 크기에 맞게 다시 생성한다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38579E-0747-4C5C-BAA1-C9333545C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668" y="274637"/>
            <a:ext cx="3150389" cy="24425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A5AADD-5F01-4D36-9B65-4C54F6D13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1" y="2790772"/>
            <a:ext cx="4629267" cy="14028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208DB9-E363-4BDF-B80A-87641E1F61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4267123"/>
            <a:ext cx="3233168" cy="2433124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93A5179-87ED-4FD6-8F83-3EA7274BBF12}"/>
              </a:ext>
            </a:extLst>
          </p:cNvPr>
          <p:cNvSpPr/>
          <p:nvPr/>
        </p:nvSpPr>
        <p:spPr>
          <a:xfrm>
            <a:off x="6516216" y="2924944"/>
            <a:ext cx="1368152" cy="1008112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FEC450-EE43-43BA-A988-8F64B25A7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6512" y="4969335"/>
            <a:ext cx="56292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릴리즈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28800"/>
            <a:ext cx="8229600" cy="4535269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디버그</a:t>
            </a:r>
            <a:r>
              <a:rPr lang="en-US" altLang="ko-KR" sz="1800" dirty="0"/>
              <a:t> / </a:t>
            </a:r>
            <a:r>
              <a:rPr lang="ko-KR" altLang="en-US" sz="1800" dirty="0"/>
              <a:t>릴리즈 모드</a:t>
            </a:r>
            <a:endParaRPr lang="ko-KR" altLang="en-US" sz="1600" dirty="0"/>
          </a:p>
          <a:p>
            <a:pPr lvl="1"/>
            <a:r>
              <a:rPr lang="ko-KR" altLang="en-US" sz="1400" dirty="0"/>
              <a:t>프로젝트를 컴파일하여 실행 파일을 만드는 방법에는 디버그</a:t>
            </a:r>
            <a:r>
              <a:rPr lang="en-US" altLang="ko-KR" sz="1400" dirty="0"/>
              <a:t>/</a:t>
            </a:r>
            <a:r>
              <a:rPr lang="ko-KR" altLang="en-US" sz="1400" dirty="0"/>
              <a:t>릴리즈 두 가지가 있다</a:t>
            </a:r>
            <a:endParaRPr lang="en-US" altLang="ko-KR" sz="1400" dirty="0"/>
          </a:p>
          <a:p>
            <a:pPr lvl="1"/>
            <a:r>
              <a:rPr lang="ko-KR" altLang="en-US" sz="1400" dirty="0"/>
              <a:t>디버그 모드는 실행 파일에 디버깅 정보를 삽입하여 언제든지 디버깅을 할 수 있도록 하며 프로젝트 디렉토리 아래에 </a:t>
            </a:r>
            <a:r>
              <a:rPr lang="en-US" altLang="ko-KR" sz="1400" dirty="0"/>
              <a:t>Debug </a:t>
            </a:r>
            <a:r>
              <a:rPr lang="ko-KR" altLang="en-US" sz="1400" dirty="0"/>
              <a:t>서브 디렉토리에 실행 파일을 만들어 준다</a:t>
            </a:r>
            <a:endParaRPr lang="en-US" altLang="ko-KR" sz="1400" dirty="0"/>
          </a:p>
          <a:p>
            <a:pPr lvl="1"/>
            <a:r>
              <a:rPr lang="ko-KR" altLang="en-US" sz="1400" dirty="0"/>
              <a:t>디버깅 정보가 들어가 있기 때문에 실행 파일의 크기가 커지기는 하지만 프로그램이 오작동할 때 언제든지 프로그램을 중단시켜 프로그램의 상태를 확인할 수 있다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r>
              <a:rPr lang="ko-KR" altLang="en-US" sz="1400" dirty="0"/>
              <a:t>릴리즈 모드는 일체의 디버깅 정보를 삽입하지 않을 뿐만 아니라 코드를 최적화하여 실행 파일 크기를 최대한 줄여준다</a:t>
            </a:r>
            <a:endParaRPr lang="en-US" altLang="ko-KR" sz="1400" dirty="0"/>
          </a:p>
          <a:p>
            <a:pPr lvl="1"/>
            <a:r>
              <a:rPr lang="ko-KR" altLang="en-US" sz="1400" dirty="0"/>
              <a:t>릴리즈 모드로 만든 실행 파일로는 디버깅을 할 수 없지만 속도나 크기면에서는 디버그 모드로 만든 실행 파일보다 월등히 유리하다</a:t>
            </a:r>
            <a:endParaRPr lang="en-US" altLang="ko-KR" sz="1400" dirty="0"/>
          </a:p>
          <a:p>
            <a:pPr lvl="1"/>
            <a:r>
              <a:rPr lang="ko-KR" altLang="en-US" sz="1400" dirty="0"/>
              <a:t>따라서 모든 버그를 잡고 개발이 완료되었을 때는 릴리즈 모드로 컴파일해야 한다</a:t>
            </a:r>
          </a:p>
        </p:txBody>
      </p:sp>
    </p:spTree>
    <p:extLst>
      <p:ext uri="{BB962C8B-B14F-4D97-AF65-F5344CB8AC3E}">
        <p14:creationId xmlns:p14="http://schemas.microsoft.com/office/powerpoint/2010/main" val="427936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릴리즈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28800"/>
            <a:ext cx="8229600" cy="453526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프로젝트의 디폴트 모드는 디버그 모드이다</a:t>
            </a:r>
            <a:endParaRPr lang="en-US" altLang="ko-KR" sz="1600" dirty="0"/>
          </a:p>
          <a:p>
            <a:r>
              <a:rPr lang="ko-KR" altLang="en-US" sz="1600" dirty="0"/>
              <a:t>이를 변경하려면 </a:t>
            </a:r>
            <a:r>
              <a:rPr lang="en-US" altLang="ko-KR" sz="1600" dirty="0"/>
              <a:t>VS </a:t>
            </a:r>
            <a:r>
              <a:rPr lang="ko-KR" altLang="en-US" sz="1600" dirty="0"/>
              <a:t>상단 툴바에서 빌드 구성을 바꾸어 준다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맨 왼쪽 콤보 박스를 </a:t>
            </a:r>
            <a:r>
              <a:rPr lang="en-US" altLang="ko-KR" sz="1600" dirty="0"/>
              <a:t>Release</a:t>
            </a:r>
            <a:r>
              <a:rPr lang="ko-KR" altLang="en-US" sz="1600" dirty="0"/>
              <a:t>로 바꾸면 릴리즈 모드로 바꾸어 줄 수 있다</a:t>
            </a:r>
            <a:endParaRPr lang="en-US" altLang="ko-KR" sz="1600" dirty="0"/>
          </a:p>
          <a:p>
            <a:r>
              <a:rPr lang="ko-KR" altLang="en-US" sz="1600" dirty="0"/>
              <a:t>만약 </a:t>
            </a:r>
            <a:r>
              <a:rPr lang="en-US" altLang="ko-KR" sz="1600" dirty="0" err="1"/>
              <a:t>64bit</a:t>
            </a:r>
            <a:r>
              <a:rPr lang="en-US" altLang="ko-KR" sz="1600" dirty="0"/>
              <a:t> </a:t>
            </a:r>
            <a:r>
              <a:rPr lang="ko-KR" altLang="en-US" sz="1600" dirty="0"/>
              <a:t>프로그램을 만들고자 한다면 오른쪽 콤보 박스를 </a:t>
            </a:r>
            <a:r>
              <a:rPr lang="en-US" altLang="ko-KR" sz="1600" dirty="0" err="1"/>
              <a:t>x64</a:t>
            </a:r>
            <a:r>
              <a:rPr lang="ko-KR" altLang="en-US" sz="1600" dirty="0"/>
              <a:t>로 바꾼다</a:t>
            </a:r>
            <a:endParaRPr lang="en-US" altLang="ko-KR" sz="1600" dirty="0"/>
          </a:p>
          <a:p>
            <a:r>
              <a:rPr lang="ko-KR" altLang="en-US" sz="1600" dirty="0"/>
              <a:t>설정을 마치고 솔루션을 컴파일하면 오류가 발생하는데 이는 디버그 모드와 릴리즈 모드의 프로젝트 속성이 달라서 그렇다</a:t>
            </a:r>
            <a:endParaRPr lang="en-US" altLang="ko-KR" sz="1600" dirty="0"/>
          </a:p>
          <a:p>
            <a:r>
              <a:rPr lang="en-US" altLang="ko-KR" sz="1600" dirty="0"/>
              <a:t>1</a:t>
            </a:r>
            <a:r>
              <a:rPr lang="ko-KR" altLang="en-US" sz="1600" dirty="0"/>
              <a:t>일차에 하였던 프로젝트 속성 세팅을 다시 한번 해주면 오류가 해결되고 무사히 빌드 완료될 것이다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270E19-1DED-47BF-9175-899E5FA9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722" y="2348880"/>
            <a:ext cx="6231598" cy="4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대화상자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01796"/>
            <a:ext cx="8229600" cy="5156203"/>
          </a:xfrm>
        </p:spPr>
        <p:txBody>
          <a:bodyPr>
            <a:normAutofit/>
          </a:bodyPr>
          <a:lstStyle/>
          <a:p>
            <a:r>
              <a:rPr lang="ko-KR" altLang="en-US" sz="1800" dirty="0" err="1"/>
              <a:t>모달형</a:t>
            </a:r>
            <a:endParaRPr lang="en-US" altLang="ko-KR" sz="1800" dirty="0"/>
          </a:p>
          <a:p>
            <a:pPr lvl="1"/>
            <a:r>
              <a:rPr lang="ko-KR" altLang="en-US" sz="1400" dirty="0"/>
              <a:t>파일을 선택하거나 취소</a:t>
            </a:r>
            <a:r>
              <a:rPr lang="en-US" altLang="ko-KR" sz="1400" dirty="0"/>
              <a:t> </a:t>
            </a:r>
            <a:r>
              <a:rPr lang="ko-KR" altLang="en-US" sz="1400" dirty="0"/>
              <a:t>버튼을 눌러 이 대화상자를 닫기 전에는 프로그램의 작업영역을 사용할 수 없으며 심지어 메뉴나 </a:t>
            </a:r>
            <a:r>
              <a:rPr lang="ko-KR" altLang="en-US" sz="1400" dirty="0" err="1"/>
              <a:t>툴바를</a:t>
            </a:r>
            <a:r>
              <a:rPr lang="ko-KR" altLang="en-US" sz="1400" dirty="0"/>
              <a:t> 선택하는 일도 할 수 없다</a:t>
            </a:r>
            <a:endParaRPr lang="en-US" altLang="ko-KR" sz="1400" dirty="0"/>
          </a:p>
          <a:p>
            <a:pPr lvl="1"/>
            <a:r>
              <a:rPr lang="ko-KR" altLang="en-US" sz="1400" dirty="0"/>
              <a:t>그러나 </a:t>
            </a:r>
            <a:r>
              <a:rPr lang="ko-KR" altLang="en-US" sz="1400" dirty="0" err="1"/>
              <a:t>모달형이라</a:t>
            </a:r>
            <a:r>
              <a:rPr lang="ko-KR" altLang="en-US" sz="1400" dirty="0"/>
              <a:t> 하더라도 다른 프로그램으로는 전환할 수 있어 열기</a:t>
            </a:r>
            <a:r>
              <a:rPr lang="en-US" altLang="ko-KR" sz="1400" dirty="0"/>
              <a:t> </a:t>
            </a:r>
            <a:r>
              <a:rPr lang="ko-KR" altLang="en-US" sz="1400" dirty="0"/>
              <a:t>대화상자가 열려 있는 상태에서 탐색기로 파일 관리를 하거나 </a:t>
            </a:r>
            <a:r>
              <a:rPr lang="ko-KR" altLang="en-US" sz="1400" dirty="0" err="1"/>
              <a:t>테트리스</a:t>
            </a:r>
            <a:r>
              <a:rPr lang="ko-KR" altLang="en-US" sz="1400" dirty="0"/>
              <a:t> 게임을 즐길 수는 있다</a:t>
            </a:r>
            <a:endParaRPr lang="en-US" altLang="ko-KR" sz="1400" dirty="0"/>
          </a:p>
          <a:p>
            <a:pPr lvl="1"/>
            <a:r>
              <a:rPr lang="ko-KR" altLang="en-US" sz="1400" dirty="0"/>
              <a:t>참고로 </a:t>
            </a:r>
            <a:r>
              <a:rPr lang="en-US" altLang="ko-KR" sz="1400" dirty="0" err="1"/>
              <a:t>MessageBox</a:t>
            </a:r>
            <a:r>
              <a:rPr lang="en-US" altLang="ko-KR" sz="1400" dirty="0"/>
              <a:t> </a:t>
            </a:r>
            <a:r>
              <a:rPr lang="ko-KR" altLang="en-US" sz="1400" dirty="0"/>
              <a:t>함수에 의해 만들어지는 메시지 박스도 </a:t>
            </a:r>
            <a:r>
              <a:rPr lang="ko-KR" altLang="en-US" sz="1400" dirty="0" err="1"/>
              <a:t>모달형</a:t>
            </a:r>
            <a:r>
              <a:rPr lang="ko-KR" altLang="en-US" sz="1400" dirty="0"/>
              <a:t> 대화상자이다</a:t>
            </a:r>
            <a:endParaRPr lang="en-US" altLang="ko-KR" sz="1400" dirty="0"/>
          </a:p>
          <a:p>
            <a:pPr lvl="1"/>
            <a:r>
              <a:rPr lang="ko-KR" altLang="en-US" sz="1400" dirty="0"/>
              <a:t>메시지 박스에 출력된 메시지를 다 읽고 </a:t>
            </a:r>
            <a:r>
              <a:rPr lang="en-US" altLang="ko-KR" sz="1400" dirty="0"/>
              <a:t>OK</a:t>
            </a:r>
            <a:r>
              <a:rPr lang="ko-KR" altLang="en-US" sz="1400" dirty="0"/>
              <a:t>버튼을 누르기 전에는 절대로 다른 일을 할 수 없도록 되어 있다</a:t>
            </a:r>
            <a:endParaRPr lang="en-US" altLang="ko-KR" sz="1400" dirty="0"/>
          </a:p>
          <a:p>
            <a:r>
              <a:rPr lang="ko-KR" altLang="en-US" sz="1800" dirty="0"/>
              <a:t>모델리스형</a:t>
            </a:r>
            <a:endParaRPr lang="en-US" altLang="ko-KR" sz="1800" dirty="0"/>
          </a:p>
          <a:p>
            <a:pPr lvl="1"/>
            <a:r>
              <a:rPr lang="ko-KR" altLang="en-US" sz="1400" dirty="0"/>
              <a:t>대화상자를 열어 놓은 채로 다른 윈도우로 전환할 수 있는 대화상자이다</a:t>
            </a:r>
            <a:endParaRPr lang="en-US" altLang="ko-KR" sz="1400" dirty="0"/>
          </a:p>
          <a:p>
            <a:pPr lvl="1"/>
            <a:r>
              <a:rPr lang="ko-KR" altLang="en-US" sz="1400" dirty="0"/>
              <a:t>일반적으로 모달형에 비해 많이 사용되지는 않지만 그 예를 찾는다면 </a:t>
            </a:r>
            <a:r>
              <a:rPr lang="en-US" altLang="ko-KR" sz="1400" dirty="0"/>
              <a:t>PPT</a:t>
            </a:r>
            <a:r>
              <a:rPr lang="ko-KR" altLang="en-US" sz="1400" dirty="0"/>
              <a:t> 프로그램의 찾기 대화상자를 들 수 있다</a:t>
            </a:r>
            <a:endParaRPr lang="en-US" altLang="ko-KR" sz="1400" dirty="0"/>
          </a:p>
          <a:p>
            <a:pPr lvl="1"/>
            <a:r>
              <a:rPr lang="ko-KR" altLang="en-US" sz="1400" dirty="0"/>
              <a:t>문자열을 찾으면서 검색된 문자열이 있는 부분을 즉시 편집할 수 있도록 하기 위해 대화상자가 열려 있는 채로 다른 작업을 할 수 있게 해 준다</a:t>
            </a:r>
            <a:endParaRPr lang="en-US" altLang="ko-KR" sz="1400" dirty="0"/>
          </a:p>
          <a:p>
            <a:pPr lvl="1"/>
            <a:r>
              <a:rPr lang="ko-KR" altLang="en-US" sz="1400" dirty="0"/>
              <a:t>프로그램의 상태를 나타내거나 작업을 하면서 참조해야 할 여러가지 정보를 보여 주는 윈도우가 모델리스형으로 만들어진다</a:t>
            </a:r>
            <a:endParaRPr lang="en-US" altLang="ko-KR" sz="1400" dirty="0"/>
          </a:p>
          <a:p>
            <a:pPr lvl="1"/>
            <a:r>
              <a:rPr lang="ko-KR" altLang="en-US" sz="1400" dirty="0"/>
              <a:t>그러나 모델리스형은 다른 작업을 하면서도 열려 있을 수 있기 때문에 여러 가지 문제가 생길 수 있으며 훨씬 더 프로그래밍하기가 까다롭다는 단점이 있다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F3B540-96C5-4134-9F0B-F722E9B01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-3624153"/>
            <a:ext cx="3888432" cy="361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3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0.596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릴리즈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28800"/>
            <a:ext cx="8229600" cy="5229200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빌드가 성공했다면 이제 만들어진 </a:t>
            </a:r>
            <a:r>
              <a:rPr lang="en-US" altLang="ko-KR" sz="1600" dirty="0"/>
              <a:t>EXE </a:t>
            </a:r>
            <a:r>
              <a:rPr lang="ko-KR" altLang="en-US" sz="1600" dirty="0"/>
              <a:t>파일을 찾아야 한다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솔루션 탐색기의 솔루션을 오른쪽 클릭하고 </a:t>
            </a:r>
            <a:r>
              <a:rPr lang="en-US" altLang="ko-KR" sz="1600" dirty="0"/>
              <a:t>‘</a:t>
            </a:r>
            <a:r>
              <a:rPr lang="ko-KR" altLang="en-US" sz="1600" dirty="0"/>
              <a:t>파일 탐색기에서 폴더 열기</a:t>
            </a:r>
            <a:r>
              <a:rPr lang="en-US" altLang="ko-KR" sz="1600" dirty="0"/>
              <a:t>’</a:t>
            </a:r>
            <a:r>
              <a:rPr lang="ko-KR" altLang="en-US" sz="1600" dirty="0"/>
              <a:t>를 누르면 솔루션이 위치한 디렉토리를 파일 탐색기로 띄울 수 있다</a:t>
            </a:r>
            <a:endParaRPr lang="en-US" altLang="ko-KR" sz="1600" dirty="0"/>
          </a:p>
          <a:p>
            <a:r>
              <a:rPr lang="ko-KR" altLang="en-US" sz="1600" dirty="0"/>
              <a:t>이때 </a:t>
            </a:r>
            <a:r>
              <a:rPr lang="en-US" altLang="ko-KR" sz="1600" dirty="0"/>
              <a:t>Release</a:t>
            </a:r>
            <a:r>
              <a:rPr lang="ko-KR" altLang="en-US" sz="1600" dirty="0"/>
              <a:t>라는 이름의 폴더를 확인할 수 있는데 이 폴더가 </a:t>
            </a:r>
            <a:r>
              <a:rPr lang="ko-KR" altLang="en-US" sz="1600" dirty="0" err="1"/>
              <a:t>릴리즈하여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빌드된</a:t>
            </a:r>
            <a:r>
              <a:rPr lang="ko-KR" altLang="en-US" sz="1600" dirty="0"/>
              <a:t> </a:t>
            </a:r>
            <a:r>
              <a:rPr lang="en-US" altLang="ko-KR" sz="1600" dirty="0"/>
              <a:t>EXE</a:t>
            </a:r>
            <a:r>
              <a:rPr lang="ko-KR" altLang="en-US" sz="1600" dirty="0"/>
              <a:t>파일이 존재하는 폴더이다</a:t>
            </a:r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59EFFA-20D2-43AA-B94A-6A59A43E9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18" y="1988840"/>
            <a:ext cx="3805256" cy="19442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0C8362-0008-4A51-95FB-0CF07731E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988840"/>
            <a:ext cx="4014446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2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릴리즈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4290088"/>
            <a:ext cx="8229600" cy="1873981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프로젝트 이름으로 된 </a:t>
            </a:r>
            <a:r>
              <a:rPr lang="en-US" altLang="ko-KR" sz="1400" dirty="0"/>
              <a:t>EXE </a:t>
            </a:r>
            <a:r>
              <a:rPr lang="ko-KR" altLang="en-US" sz="1400" dirty="0"/>
              <a:t>파일을 확인할 수 있다</a:t>
            </a:r>
            <a:endParaRPr lang="en-US" altLang="ko-KR" sz="1400" dirty="0"/>
          </a:p>
          <a:p>
            <a:r>
              <a:rPr lang="ko-KR" altLang="en-US" sz="1400" dirty="0"/>
              <a:t>복사해서 다른 위치에서 실행 시켜보면 잘 작동하는 것을 확인할 수 있다</a:t>
            </a:r>
            <a:endParaRPr lang="en-US" altLang="ko-KR" sz="1400" dirty="0"/>
          </a:p>
          <a:p>
            <a:r>
              <a:rPr lang="ko-KR" altLang="en-US" sz="1400" dirty="0"/>
              <a:t>이제 우리는 만들어진 프로그램을 다른 사용자들에게 </a:t>
            </a:r>
            <a:r>
              <a:rPr lang="en-US" altLang="ko-KR" sz="1400" dirty="0"/>
              <a:t>EXE </a:t>
            </a:r>
            <a:r>
              <a:rPr lang="ko-KR" altLang="en-US" sz="1400" dirty="0"/>
              <a:t>형태로 보여줄 수 있다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B63716-7E50-41E7-941F-02F006745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25" y="1623088"/>
            <a:ext cx="42481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8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A9551-9465-4D4B-AC0F-D161D2ED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6322715"/>
          </a:xfrm>
        </p:spPr>
        <p:txBody>
          <a:bodyPr anchor="ctr">
            <a:normAutofit/>
          </a:bodyPr>
          <a:lstStyle/>
          <a:p>
            <a:r>
              <a:rPr lang="en-US" altLang="ko-KR" sz="4000" dirty="0"/>
              <a:t>WinAPI </a:t>
            </a:r>
            <a:r>
              <a:rPr lang="ko-KR" altLang="en-US" sz="4000" dirty="0"/>
              <a:t>수업 끝</a:t>
            </a:r>
            <a:br>
              <a:rPr lang="en-US" altLang="ko-KR" sz="4000" dirty="0"/>
            </a:br>
            <a:r>
              <a:rPr lang="ko-KR" altLang="en-US" sz="4000" dirty="0"/>
              <a:t>수고하셨습니다</a:t>
            </a:r>
          </a:p>
        </p:txBody>
      </p:sp>
    </p:spTree>
    <p:extLst>
      <p:ext uri="{BB962C8B-B14F-4D97-AF65-F5344CB8AC3E}">
        <p14:creationId xmlns:p14="http://schemas.microsoft.com/office/powerpoint/2010/main" val="210614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DD05A2ED-540B-44BA-BFE0-99DBA77DA7E9}"/>
              </a:ext>
            </a:extLst>
          </p:cNvPr>
          <p:cNvSpPr txBox="1">
            <a:spLocks/>
          </p:cNvSpPr>
          <p:nvPr/>
        </p:nvSpPr>
        <p:spPr>
          <a:xfrm>
            <a:off x="914400" y="1701796"/>
            <a:ext cx="8229600" cy="5156203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228621" indent="-228621" algn="l" defTabSz="914484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101" kern="12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+mn-cs"/>
              </a:defRPr>
            </a:lvl1pPr>
            <a:lvl2pPr marL="457242" indent="-173752" algn="l" defTabSz="914484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+mn-cs"/>
              </a:defRPr>
            </a:lvl2pPr>
            <a:lvl3pPr marL="685863" indent="-173752" algn="l" defTabSz="914484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+mn-cs"/>
              </a:defRPr>
            </a:lvl3pPr>
            <a:lvl4pPr marL="914484" indent="-173752" algn="l" defTabSz="914484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+mn-cs"/>
              </a:defRPr>
            </a:lvl4pPr>
            <a:lvl5pPr marL="1143104" indent="-173752" algn="l" defTabSz="914484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+mn-cs"/>
              </a:defRPr>
            </a:lvl5pPr>
            <a:lvl6pPr marL="1371726" indent="-173752" algn="l" defTabSz="914484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347" indent="-173752" algn="l" defTabSz="914484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967" indent="-173752" algn="l" defTabSz="914484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589" indent="-173752" algn="l" defTabSz="914484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/>
              <a:t>대화상자를 만들기 위해서는 기본적으로 다음 두가지가 있어야 한다</a:t>
            </a:r>
            <a:endParaRPr lang="en-US" altLang="ko-KR" sz="1800"/>
          </a:p>
          <a:p>
            <a:r>
              <a:rPr lang="ko-KR" altLang="en-US" sz="1800"/>
              <a:t>대화상자 템플릿</a:t>
            </a:r>
            <a:endParaRPr lang="en-US" altLang="ko-KR" sz="1800"/>
          </a:p>
          <a:p>
            <a:pPr lvl="1"/>
            <a:r>
              <a:rPr lang="ko-KR" altLang="en-US" sz="1600"/>
              <a:t>대화상자의 모양과 대화상자내의 컨트롤 배치 상태가 저장되는 이진 정보이며 리소스로 작성된다</a:t>
            </a:r>
            <a:endParaRPr lang="en-US" altLang="ko-KR" sz="1600"/>
          </a:p>
          <a:p>
            <a:pPr lvl="1"/>
            <a:r>
              <a:rPr lang="en-US" altLang="ko-KR" sz="1600"/>
              <a:t>VS</a:t>
            </a:r>
            <a:r>
              <a:rPr lang="ko-KR" altLang="en-US" sz="1600"/>
              <a:t>에서 별도의 도구상자가 제공되므로 대화상자를 어렵지 않게 디자인할 수 있다</a:t>
            </a:r>
            <a:endParaRPr lang="en-US" altLang="ko-KR" sz="1600"/>
          </a:p>
          <a:p>
            <a:r>
              <a:rPr lang="ko-KR" altLang="en-US" sz="1800"/>
              <a:t>대화상자 프로시저</a:t>
            </a:r>
            <a:endParaRPr lang="en-US" altLang="ko-KR" sz="1800"/>
          </a:p>
          <a:p>
            <a:pPr lvl="1"/>
            <a:r>
              <a:rPr lang="ko-KR" altLang="en-US" sz="1600"/>
              <a:t>윈도우 프로시저가 윈도우에서 발생하는 메시지를 처리하는 것과 마찬가지로 대화상자 프로시저는 대화상자에서 발생하는 메시지를 처리한다</a:t>
            </a:r>
            <a:endParaRPr lang="en-US" altLang="ko-KR" sz="1600"/>
          </a:p>
          <a:p>
            <a:r>
              <a:rPr lang="ko-KR" altLang="en-US" sz="1600"/>
              <a:t>모든 대화상자는 이 두가지가 있어야만 만들 수 있다</a:t>
            </a:r>
            <a:endParaRPr lang="en-US" altLang="ko-KR" sz="1600"/>
          </a:p>
          <a:p>
            <a:r>
              <a:rPr lang="ko-KR" altLang="en-US" sz="1600"/>
              <a:t>대화상자 템플릿은 모양을 정의하며 대화상자 프로시저는 동작을 정의한다</a:t>
            </a:r>
            <a:endParaRPr lang="en-US" altLang="ko-KR" sz="1600"/>
          </a:p>
          <a:p>
            <a:r>
              <a:rPr lang="ko-KR" altLang="en-US" sz="1600"/>
              <a:t>간단한 대화상자를 만들고 보여주는 예제를 작성해 보자</a:t>
            </a:r>
            <a:endParaRPr lang="en-US" altLang="ko-KR" sz="1600"/>
          </a:p>
          <a:p>
            <a:endParaRPr lang="en-US" altLang="ko-KR" sz="11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대화상자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F3CC7E-EF7F-41C2-AB74-ED5986AC0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2276872"/>
            <a:ext cx="4000500" cy="3219450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34227A1-0A6F-46D8-987A-B07ED6629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58058" y="829400"/>
            <a:ext cx="5627882" cy="5156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DCA2D5-D4D8-4B6B-A33D-BF8A7C44A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365" y="490364"/>
            <a:ext cx="2632770" cy="58772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BFA2D1-EA4D-4579-984F-E32947D3B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179" y="912947"/>
            <a:ext cx="2847975" cy="4248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7320AA-88AC-4DFA-B6B9-1DDBB9240096}"/>
              </a:ext>
            </a:extLst>
          </p:cNvPr>
          <p:cNvSpPr txBox="1"/>
          <p:nvPr/>
        </p:nvSpPr>
        <p:spPr>
          <a:xfrm>
            <a:off x="4571999" y="2636912"/>
            <a:ext cx="1423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</a:rPr>
              <a:t>Ctrl+Alt+X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343965-F698-4AA7-84AB-BED79D8A2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6116" y="2156619"/>
            <a:ext cx="5661602" cy="25447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4CB8AF-4E10-4838-99F7-E1A03B2089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5551" y="1910814"/>
            <a:ext cx="4610100" cy="31432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422649-08C6-4C11-ADED-8C386472CE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0133" y="1952865"/>
            <a:ext cx="3814066" cy="29092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C595A8-DEAC-4D67-8094-3AD542099C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6475" y="1941130"/>
            <a:ext cx="46863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1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대화상자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01796"/>
            <a:ext cx="8229600" cy="5156203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대화상자 프로시저</a:t>
            </a:r>
            <a:endParaRPr lang="en-US" altLang="ko-KR" sz="1800" dirty="0"/>
          </a:p>
          <a:p>
            <a:pPr lvl="1"/>
            <a:r>
              <a:rPr lang="ko-KR" altLang="en-US" sz="1600" dirty="0"/>
              <a:t>대화상자 프로시저는 대화상자내에서 발생하는 메시지들을 처리하는 함수이다</a:t>
            </a:r>
            <a:endParaRPr lang="en-US" altLang="ko-KR" sz="1600" dirty="0"/>
          </a:p>
          <a:p>
            <a:pPr lvl="1"/>
            <a:r>
              <a:rPr lang="ko-KR" altLang="en-US" sz="1600" dirty="0"/>
              <a:t>윈도우 프로시저와 개념상 동일한 역할을 하며 받아들이는 인수도 동일하다</a:t>
            </a:r>
            <a:endParaRPr lang="en-US" altLang="ko-KR" sz="1600" dirty="0"/>
          </a:p>
          <a:p>
            <a:pPr lvl="1"/>
            <a:r>
              <a:rPr lang="ko-KR" altLang="en-US" sz="1600" dirty="0"/>
              <a:t>다음과 같이 코딩하도록 하되 </a:t>
            </a:r>
            <a:r>
              <a:rPr lang="en-US" altLang="ko-KR" sz="1600" dirty="0"/>
              <a:t>WndProc</a:t>
            </a:r>
            <a:r>
              <a:rPr lang="ko-KR" altLang="en-US" sz="1600" dirty="0"/>
              <a:t>에서 이 함수를 참조하므로 </a:t>
            </a:r>
            <a:r>
              <a:rPr lang="en-US" altLang="ko-KR" sz="1600" dirty="0" err="1"/>
              <a:t>WinMain</a:t>
            </a:r>
            <a:r>
              <a:rPr lang="en-US" altLang="ko-KR" sz="1600" dirty="0"/>
              <a:t> </a:t>
            </a:r>
            <a:r>
              <a:rPr lang="ko-KR" altLang="en-US" sz="1600" dirty="0"/>
              <a:t>바로 다음에</a:t>
            </a:r>
            <a:r>
              <a:rPr lang="en-US" altLang="ko-KR" sz="1600" dirty="0"/>
              <a:t>, WndProc </a:t>
            </a:r>
            <a:r>
              <a:rPr lang="ko-KR" altLang="en-US" sz="1600" dirty="0"/>
              <a:t>앞에 기입하면 된다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D38B3C-068D-49DE-94D8-3FE3704E0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3212976"/>
            <a:ext cx="78009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8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대화상자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01796"/>
            <a:ext cx="7906072" cy="5156203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WndProc</a:t>
            </a:r>
            <a:r>
              <a:rPr lang="ko-KR" altLang="en-US" sz="1600" dirty="0"/>
              <a:t>에서 일정한 때에 대화상자를 호출하도록 한다</a:t>
            </a:r>
            <a:endParaRPr lang="en-US" altLang="ko-KR" sz="1600" dirty="0"/>
          </a:p>
          <a:p>
            <a:r>
              <a:rPr lang="ko-KR" altLang="en-US" sz="1600" dirty="0"/>
              <a:t>마우스 왼쪽 버튼을 눌렀을 때 대화상자가 나타나도록 해 보자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대화상자를 호출할 때는 </a:t>
            </a:r>
            <a:r>
              <a:rPr lang="en-US" altLang="ko-KR" sz="1600" dirty="0" err="1"/>
              <a:t>DialogBox</a:t>
            </a:r>
            <a:r>
              <a:rPr lang="en-US" altLang="ko-KR" sz="1600" dirty="0"/>
              <a:t> </a:t>
            </a:r>
            <a:r>
              <a:rPr lang="ko-KR" altLang="en-US" sz="1600" dirty="0"/>
              <a:t>함수를 사용한다</a:t>
            </a:r>
            <a:endParaRPr lang="en-US" altLang="ko-KR" sz="1600" dirty="0"/>
          </a:p>
          <a:p>
            <a:r>
              <a:rPr lang="en-US" altLang="ko-KR" sz="1600" dirty="0"/>
              <a:t>int </a:t>
            </a:r>
            <a:r>
              <a:rPr lang="en-US" altLang="ko-KR" sz="1600" dirty="0" err="1"/>
              <a:t>DialogBox</a:t>
            </a:r>
            <a:r>
              <a:rPr lang="en-US" altLang="ko-KR" sz="1600" dirty="0"/>
              <a:t>( </a:t>
            </a:r>
            <a:r>
              <a:rPr lang="en-US" altLang="ko-KR" sz="1600" dirty="0" err="1"/>
              <a:t>HINSTANCE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hInstance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LPCTSTR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lpTemplate</a:t>
            </a:r>
            <a:r>
              <a:rPr lang="en-US" altLang="ko-KR" sz="1600" dirty="0"/>
              <a:t>, HWND </a:t>
            </a:r>
            <a:r>
              <a:rPr lang="en-US" altLang="ko-KR" sz="1600" dirty="0" err="1"/>
              <a:t>hWndParent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DLGPROC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lpDialogFunc</a:t>
            </a:r>
            <a:r>
              <a:rPr lang="en-US" altLang="ko-KR" sz="1600" dirty="0"/>
              <a:t> )</a:t>
            </a:r>
          </a:p>
          <a:p>
            <a:pPr lvl="1"/>
            <a:r>
              <a:rPr lang="ko-KR" altLang="en-US" sz="1400" dirty="0"/>
              <a:t>첫번째 인수는 대화상자 리소스를 가진 인스턴스의 핸들이다</a:t>
            </a:r>
            <a:endParaRPr lang="en-US" altLang="ko-KR" sz="1400" dirty="0"/>
          </a:p>
          <a:p>
            <a:pPr lvl="1"/>
            <a:r>
              <a:rPr lang="ko-KR" altLang="en-US" sz="1400" dirty="0"/>
              <a:t>두번째 인수는 대화상자 템플릿의 리소스 </a:t>
            </a:r>
            <a:r>
              <a:rPr lang="en-US" altLang="ko-KR" sz="1400" dirty="0"/>
              <a:t>ID</a:t>
            </a:r>
            <a:r>
              <a:rPr lang="ko-KR" altLang="en-US" sz="1400" dirty="0"/>
              <a:t>이다</a:t>
            </a:r>
            <a:endParaRPr lang="en-US" altLang="ko-KR" sz="1400" dirty="0"/>
          </a:p>
          <a:p>
            <a:pPr lvl="1"/>
            <a:r>
              <a:rPr lang="ko-KR" altLang="en-US" sz="1400" dirty="0"/>
              <a:t>세번째 인수는 대화상자를 소유할 부모 윈도우이다</a:t>
            </a:r>
            <a:endParaRPr lang="en-US" altLang="ko-KR" sz="1400" dirty="0"/>
          </a:p>
          <a:p>
            <a:pPr lvl="1"/>
            <a:r>
              <a:rPr lang="ko-KR" altLang="en-US" sz="1400" dirty="0"/>
              <a:t>네번째 인수는 대화상자 프로시저의 이름이다</a:t>
            </a:r>
            <a:endParaRPr lang="en-US" altLang="ko-KR" sz="1400" dirty="0"/>
          </a:p>
          <a:p>
            <a:pPr lvl="1"/>
            <a:r>
              <a:rPr lang="ko-KR" altLang="en-US" sz="1400" dirty="0"/>
              <a:t>이 함수는 </a:t>
            </a:r>
            <a:r>
              <a:rPr lang="en-US" altLang="ko-KR" sz="1400" dirty="0" err="1"/>
              <a:t>hInstatnce</a:t>
            </a:r>
            <a:r>
              <a:rPr lang="ko-KR" altLang="en-US" sz="1400" dirty="0"/>
              <a:t>의 리소스 중 </a:t>
            </a:r>
            <a:r>
              <a:rPr lang="en-US" altLang="ko-KR" sz="1400" dirty="0" err="1"/>
              <a:t>lpTemplate</a:t>
            </a:r>
            <a:r>
              <a:rPr lang="ko-KR" altLang="en-US" sz="1400" dirty="0"/>
              <a:t>가 지정하는 대화상자 템플릿을 읽어와 대화상자를 만들어 화면으로 보여줄 것이다</a:t>
            </a:r>
            <a:endParaRPr lang="en-US" altLang="ko-KR" sz="1400" dirty="0"/>
          </a:p>
          <a:p>
            <a:pPr lvl="1"/>
            <a:r>
              <a:rPr lang="ko-KR" altLang="en-US" sz="1400" dirty="0"/>
              <a:t>그리고 </a:t>
            </a:r>
            <a:r>
              <a:rPr lang="en-US" altLang="ko-KR" sz="1400" dirty="0" err="1"/>
              <a:t>lpDialogFun</a:t>
            </a:r>
            <a:r>
              <a:rPr lang="ko-KR" altLang="en-US" sz="1400" dirty="0"/>
              <a:t>에서 지정한 프로시저로 대화상자 운용에 필요한 메시지를 보내준다 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BAD199-8F56-4FD9-AD69-2F6961D44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2896"/>
            <a:ext cx="9067801" cy="14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4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대화상자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01796"/>
            <a:ext cx="7906072" cy="515620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이 함수는 대화상자가 종료되면 값을 반환하는데 이때 반환되는 값은 </a:t>
            </a:r>
            <a:r>
              <a:rPr lang="en-US" altLang="ko-KR" sz="1600" dirty="0" err="1"/>
              <a:t>AboutDlgProc</a:t>
            </a:r>
            <a:r>
              <a:rPr lang="ko-KR" altLang="en-US" sz="1600" dirty="0"/>
              <a:t>에서 대화상자를 종료 </a:t>
            </a:r>
            <a:r>
              <a:rPr lang="ko-KR" altLang="en-US" sz="1600" dirty="0" err="1"/>
              <a:t>시킬때</a:t>
            </a:r>
            <a:r>
              <a:rPr lang="ko-KR" altLang="en-US" sz="1600" dirty="0"/>
              <a:t> 사용한 함수 </a:t>
            </a:r>
            <a:r>
              <a:rPr lang="en-US" altLang="ko-KR" sz="1600" dirty="0" err="1"/>
              <a:t>EndDialog</a:t>
            </a:r>
            <a:r>
              <a:rPr lang="ko-KR" altLang="en-US" sz="1600" dirty="0"/>
              <a:t>가 인수로 전달하는 값이다</a:t>
            </a:r>
            <a:endParaRPr lang="en-US" altLang="ko-KR" sz="1600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A6B0488-6C11-452C-84F2-9174D01E0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520374"/>
            <a:ext cx="6011133" cy="403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3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1A9F-C92D-4B5C-BB6B-7857643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대화상자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0A6AD-B3FA-43F9-9D81-D5F5375E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01796"/>
            <a:ext cx="8229600" cy="5156204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대화상자 프로시저</a:t>
            </a:r>
            <a:endParaRPr lang="en-US" altLang="ko-KR" sz="1800" dirty="0"/>
          </a:p>
          <a:p>
            <a:pPr lvl="1"/>
            <a:r>
              <a:rPr lang="ko-KR" altLang="en-US" sz="1399" dirty="0"/>
              <a:t>대화상자 프로시저와 윈도우 프로시저는 비슷한 역할을 하지만 차이점도 있다</a:t>
            </a:r>
            <a:endParaRPr lang="en-US" altLang="ko-KR" sz="1399" dirty="0"/>
          </a:p>
          <a:p>
            <a:pPr lvl="1"/>
            <a:r>
              <a:rPr lang="ko-KR" altLang="en-US" sz="1399" dirty="0"/>
              <a:t>첫째로 두 프로시저의 반환 값이 다르다</a:t>
            </a:r>
            <a:endParaRPr lang="en-US" altLang="ko-KR" sz="1399" dirty="0"/>
          </a:p>
          <a:p>
            <a:pPr lvl="2"/>
            <a:r>
              <a:rPr lang="ko-KR" altLang="en-US" sz="1200" dirty="0"/>
              <a:t>윈도우 프로시저는 </a:t>
            </a:r>
            <a:r>
              <a:rPr lang="en-US" altLang="ko-KR" sz="1200" dirty="0"/>
              <a:t>LRESULT</a:t>
            </a:r>
            <a:r>
              <a:rPr lang="ko-KR" altLang="en-US" sz="1200" dirty="0"/>
              <a:t>형의 값을 반환 하지만 대화상자 프로시저는 </a:t>
            </a:r>
            <a:r>
              <a:rPr lang="en-US" altLang="ko-KR" sz="1200" dirty="0"/>
              <a:t>BOOL</a:t>
            </a:r>
            <a:r>
              <a:rPr lang="ko-KR" altLang="en-US" sz="1200" dirty="0"/>
              <a:t>형의 값을 반환한다</a:t>
            </a:r>
            <a:endParaRPr lang="en-US" altLang="ko-KR" sz="1200" dirty="0"/>
          </a:p>
          <a:p>
            <a:pPr lvl="2"/>
            <a:r>
              <a:rPr lang="ko-KR" altLang="en-US" sz="1200" dirty="0"/>
              <a:t>대화상자 프로시저는 메시지를 제대로 처리했으면 </a:t>
            </a:r>
            <a:r>
              <a:rPr lang="en-US" altLang="ko-KR" sz="1200" dirty="0"/>
              <a:t>TRUE</a:t>
            </a:r>
            <a:r>
              <a:rPr lang="ko-KR" altLang="en-US" sz="1200" dirty="0"/>
              <a:t>를 반환하고 메시지를 처리하지 못했으면 </a:t>
            </a:r>
            <a:r>
              <a:rPr lang="en-US" altLang="ko-KR" sz="1200" dirty="0"/>
              <a:t>FALSE</a:t>
            </a:r>
            <a:r>
              <a:rPr lang="ko-KR" altLang="en-US" sz="1200" dirty="0"/>
              <a:t>를 반환하기로 약속되어 있다</a:t>
            </a:r>
            <a:endParaRPr lang="en-US" altLang="ko-KR" sz="1200" dirty="0"/>
          </a:p>
          <a:p>
            <a:pPr lvl="2"/>
            <a:r>
              <a:rPr lang="ko-KR" altLang="en-US" sz="1200" dirty="0"/>
              <a:t>만약 대화상자 프로시저가 메시지를 처리하지 못해 </a:t>
            </a:r>
            <a:r>
              <a:rPr lang="en-US" altLang="ko-KR" sz="1200" dirty="0"/>
              <a:t>FALSE</a:t>
            </a:r>
            <a:r>
              <a:rPr lang="ko-KR" altLang="en-US" sz="1200" dirty="0"/>
              <a:t>를 반환했다면 그 메시지에 대한 나머지 처리는 </a:t>
            </a:r>
            <a:r>
              <a:rPr lang="en-US" altLang="ko-KR" sz="1200" dirty="0"/>
              <a:t>Windows</a:t>
            </a:r>
            <a:r>
              <a:rPr lang="ko-KR" altLang="en-US" sz="1200" dirty="0"/>
              <a:t>가 알아서 해준다</a:t>
            </a:r>
            <a:endParaRPr lang="en-US" altLang="ko-KR" sz="1200" dirty="0"/>
          </a:p>
          <a:p>
            <a:pPr lvl="2"/>
            <a:r>
              <a:rPr lang="ko-KR" altLang="en-US" sz="1200" dirty="0"/>
              <a:t>그래서 대화상자 프로시저는 </a:t>
            </a:r>
            <a:r>
              <a:rPr lang="en-US" altLang="ko-KR" sz="1200" dirty="0" err="1"/>
              <a:t>DefWindowProc</a:t>
            </a:r>
            <a:r>
              <a:rPr lang="ko-KR" altLang="en-US" sz="1200" dirty="0"/>
              <a:t>을 호출할 필요가 없으며 대신 </a:t>
            </a:r>
            <a:r>
              <a:rPr lang="en-US" altLang="ko-KR" sz="1200" dirty="0"/>
              <a:t>FALSE</a:t>
            </a:r>
            <a:r>
              <a:rPr lang="ko-KR" altLang="en-US" sz="1200" dirty="0"/>
              <a:t>를 반환해 준다</a:t>
            </a:r>
            <a:endParaRPr lang="en-US" altLang="ko-KR" sz="1200" dirty="0"/>
          </a:p>
          <a:p>
            <a:pPr lvl="1"/>
            <a:r>
              <a:rPr lang="ko-KR" altLang="en-US" sz="1399" dirty="0"/>
              <a:t>두번째로 대화상자 프로시저는 </a:t>
            </a:r>
            <a:r>
              <a:rPr lang="en-US" altLang="ko-KR" sz="1399" dirty="0"/>
              <a:t>WM_CREATE </a:t>
            </a:r>
            <a:r>
              <a:rPr lang="ko-KR" altLang="en-US" sz="1399" dirty="0"/>
              <a:t>메시지 대신 </a:t>
            </a:r>
            <a:r>
              <a:rPr lang="en-US" altLang="ko-KR" sz="1399" dirty="0" err="1"/>
              <a:t>WM_INITDIALOG</a:t>
            </a:r>
            <a:r>
              <a:rPr lang="en-US" altLang="ko-KR" sz="1399" dirty="0"/>
              <a:t> </a:t>
            </a:r>
            <a:r>
              <a:rPr lang="ko-KR" altLang="en-US" sz="1399" dirty="0"/>
              <a:t>메시지를 받아들이며 이 메시지를 받은 시점에서 대화상자에 필요한 초기화를 해 주면 된다</a:t>
            </a:r>
            <a:endParaRPr lang="en-US" altLang="ko-KR" sz="1399" dirty="0"/>
          </a:p>
          <a:p>
            <a:pPr lvl="2"/>
            <a:r>
              <a:rPr lang="ko-KR" altLang="en-US" sz="1200" dirty="0"/>
              <a:t>예제에서는 </a:t>
            </a:r>
            <a:r>
              <a:rPr lang="en-US" altLang="ko-KR" sz="1200" dirty="0" err="1"/>
              <a:t>WM_INITDIALOG</a:t>
            </a:r>
            <a:r>
              <a:rPr lang="ko-KR" altLang="en-US" sz="1200" dirty="0"/>
              <a:t>에서 </a:t>
            </a:r>
            <a:r>
              <a:rPr lang="en-US" altLang="ko-KR" sz="1200" dirty="0"/>
              <a:t>TRUE</a:t>
            </a:r>
            <a:r>
              <a:rPr lang="ko-KR" altLang="en-US" sz="1200" dirty="0"/>
              <a:t>값을 반환하기만 하여 초기화가 완료되었음을 </a:t>
            </a:r>
            <a:r>
              <a:rPr lang="en-US" altLang="ko-KR" sz="1200" dirty="0"/>
              <a:t>Windows</a:t>
            </a:r>
            <a:r>
              <a:rPr lang="ko-KR" altLang="en-US" sz="1200" dirty="0"/>
              <a:t>에게 알린다</a:t>
            </a:r>
            <a:endParaRPr lang="en-US" altLang="ko-KR" sz="1200" dirty="0"/>
          </a:p>
          <a:p>
            <a:pPr lvl="2"/>
            <a:r>
              <a:rPr lang="ko-KR" altLang="en-US" sz="1200" dirty="0"/>
              <a:t>초기화할 내용이 있다면</a:t>
            </a:r>
            <a:r>
              <a:rPr lang="en-US" altLang="ko-KR" sz="1200" dirty="0"/>
              <a:t>, </a:t>
            </a:r>
            <a:r>
              <a:rPr lang="ko-KR" altLang="en-US" sz="1200" dirty="0"/>
              <a:t>예를 들어 특정 컨트롤에 포커스를 주거나 대화상자의 위치를 바꾸거나 할 일이 있다면 </a:t>
            </a:r>
            <a:r>
              <a:rPr lang="en-US" altLang="ko-KR" sz="1200" dirty="0"/>
              <a:t>return TRUE; </a:t>
            </a:r>
            <a:r>
              <a:rPr lang="ko-KR" altLang="en-US" sz="1200" dirty="0"/>
              <a:t>앞에 초기화 코드를 작성하면 된다</a:t>
            </a:r>
            <a:endParaRPr lang="en-US" altLang="ko-KR" sz="1200" dirty="0"/>
          </a:p>
          <a:p>
            <a:pPr lvl="2"/>
            <a:r>
              <a:rPr lang="ko-KR" altLang="en-US" sz="1200" dirty="0"/>
              <a:t>대화상자 프로시저에서 주로 처리하는 메시지는 </a:t>
            </a:r>
            <a:r>
              <a:rPr lang="en-US" altLang="ko-KR" sz="1200" dirty="0"/>
              <a:t>WM_COMMAND </a:t>
            </a:r>
            <a:r>
              <a:rPr lang="ko-KR" altLang="en-US" sz="1200" dirty="0"/>
              <a:t>메시지이다</a:t>
            </a:r>
            <a:endParaRPr lang="en-US" altLang="ko-KR" sz="1200" dirty="0"/>
          </a:p>
          <a:p>
            <a:pPr lvl="2"/>
            <a:r>
              <a:rPr lang="ko-KR" altLang="en-US" sz="1200" dirty="0"/>
              <a:t>이 메시지는 대화상자에서 컨트롤이 선택될 경우 컨트롤들이 대화상자 프로시저로 보내는 통지 메시지이다</a:t>
            </a:r>
            <a:endParaRPr lang="en-US" altLang="ko-KR" sz="1200" dirty="0"/>
          </a:p>
          <a:p>
            <a:pPr lvl="2"/>
            <a:r>
              <a:rPr lang="en-US" altLang="ko-KR" sz="1000" spc="-150" dirty="0"/>
              <a:t>LOWORD</a:t>
            </a:r>
            <a:r>
              <a:rPr lang="en-US" altLang="ko-KR" sz="1200" spc="-150" dirty="0"/>
              <a:t>(wParam)</a:t>
            </a:r>
            <a:r>
              <a:rPr lang="ko-KR" altLang="en-US" sz="1200" dirty="0"/>
              <a:t>에 메시지를 보낸 컨트롤의 </a:t>
            </a:r>
            <a:r>
              <a:rPr lang="en-US" altLang="ko-KR" sz="1000" dirty="0"/>
              <a:t>ID</a:t>
            </a:r>
            <a:r>
              <a:rPr lang="ko-KR" altLang="en-US" sz="1200" dirty="0"/>
              <a:t>가 전달되며 </a:t>
            </a:r>
            <a:r>
              <a:rPr lang="en-US" altLang="ko-KR" sz="1050" spc="-150" dirty="0"/>
              <a:t>HIWORD</a:t>
            </a:r>
            <a:r>
              <a:rPr lang="en-US" altLang="ko-KR" sz="1200" spc="-150" dirty="0"/>
              <a:t>(wParam)</a:t>
            </a:r>
            <a:r>
              <a:rPr lang="ko-KR" altLang="en-US" sz="1200" dirty="0"/>
              <a:t>에 통지 코드가 전달된다</a:t>
            </a:r>
            <a:endParaRPr lang="en-US" altLang="ko-KR" sz="1200" dirty="0"/>
          </a:p>
          <a:p>
            <a:pPr lvl="2"/>
            <a:r>
              <a:rPr lang="ko-KR" altLang="en-US" sz="1200" dirty="0"/>
              <a:t>이 예제의 경우 </a:t>
            </a:r>
            <a:r>
              <a:rPr lang="en-US" altLang="ko-KR" sz="1200" dirty="0"/>
              <a:t>OK</a:t>
            </a:r>
            <a:r>
              <a:rPr lang="ko-KR" altLang="en-US" sz="1200" dirty="0"/>
              <a:t>버튼이나 </a:t>
            </a:r>
            <a:r>
              <a:rPr lang="en-US" altLang="ko-KR" sz="1200" dirty="0"/>
              <a:t>CANCEL </a:t>
            </a:r>
            <a:r>
              <a:rPr lang="ko-KR" altLang="en-US" sz="1200" dirty="0"/>
              <a:t>버튼이 눌러질 경우 </a:t>
            </a:r>
            <a:r>
              <a:rPr lang="en-US" altLang="ko-KR" sz="1200" dirty="0" err="1"/>
              <a:t>EndDialog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호출하여 대화상자를 종료하도록 하였다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8421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기술 16 x 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40_TF02787990.potx" id="{1F3916BD-AE1C-4D11-97FB-F58D1317D6CE}" vid="{2F65DC67-8246-462C-B1C9-8CF06F29C645}"/>
    </a:ext>
  </a:extLst>
</a:theme>
</file>

<file path=ppt/theme/theme2.xml><?xml version="1.0" encoding="utf-8"?>
<a:theme xmlns:a="http://schemas.openxmlformats.org/drawingml/2006/main" name="Office 테마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873beb7-5857-4685-be1f-d57550cc96cc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3중 회로선 프레젠테이션(와이드스크린)</Template>
  <TotalTime>2670</TotalTime>
  <Words>4011</Words>
  <Application>Microsoft Office PowerPoint</Application>
  <PresentationFormat>화면 슬라이드 쇼(4:3)</PresentationFormat>
  <Paragraphs>537</Paragraphs>
  <Slides>42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HY견명조</vt:lpstr>
      <vt:lpstr>HY헤드라인M</vt:lpstr>
      <vt:lpstr>돋움체</vt:lpstr>
      <vt:lpstr>맑은 고딕</vt:lpstr>
      <vt:lpstr>휴먼모음T</vt:lpstr>
      <vt:lpstr>Arial</vt:lpstr>
      <vt:lpstr>Calibri</vt:lpstr>
      <vt:lpstr>기술 16 x 9</vt:lpstr>
      <vt:lpstr>Windows API</vt:lpstr>
      <vt:lpstr>오늘의 목표</vt:lpstr>
      <vt:lpstr>대화상자</vt:lpstr>
      <vt:lpstr>대화상자</vt:lpstr>
      <vt:lpstr>대화상자</vt:lpstr>
      <vt:lpstr>대화상자</vt:lpstr>
      <vt:lpstr>대화상자</vt:lpstr>
      <vt:lpstr>대화상자</vt:lpstr>
      <vt:lpstr>대화상자</vt:lpstr>
      <vt:lpstr>대화상자</vt:lpstr>
      <vt:lpstr>대화상자</vt:lpstr>
      <vt:lpstr>대화상자</vt:lpstr>
      <vt:lpstr>인수 조작 매크로</vt:lpstr>
      <vt:lpstr>스프라이트, 텍스처 아틀라스</vt:lpstr>
      <vt:lpstr>스프라이트, 텍스처 아틀라스</vt:lpstr>
      <vt:lpstr>비트맵 배경 투명화</vt:lpstr>
      <vt:lpstr>비트맵 배경 투명화</vt:lpstr>
      <vt:lpstr>비트맵 배경 투명화</vt:lpstr>
      <vt:lpstr>WinAPI에서의 파일 입출력</vt:lpstr>
      <vt:lpstr>WinAPI에서의 파일 입출력</vt:lpstr>
      <vt:lpstr>WinAPI에서의 파일 입출력</vt:lpstr>
      <vt:lpstr>WinAPI에서의 파일 입출력</vt:lpstr>
      <vt:lpstr>WinAPI에서의 파일 입출력</vt:lpstr>
      <vt:lpstr>쉬는 시간</vt:lpstr>
      <vt:lpstr>더블 더퍼링</vt:lpstr>
      <vt:lpstr>더블 더퍼링</vt:lpstr>
      <vt:lpstr>더블 더퍼링</vt:lpstr>
      <vt:lpstr>더블 더퍼링</vt:lpstr>
      <vt:lpstr>더블 더퍼링</vt:lpstr>
      <vt:lpstr>더블 더퍼링</vt:lpstr>
      <vt:lpstr>더블 더퍼링</vt:lpstr>
      <vt:lpstr>더블 더퍼링</vt:lpstr>
      <vt:lpstr>더블 더퍼링</vt:lpstr>
      <vt:lpstr>더블 더퍼링</vt:lpstr>
      <vt:lpstr>더블 더퍼링</vt:lpstr>
      <vt:lpstr>더블 더퍼링</vt:lpstr>
      <vt:lpstr>더블 더퍼링</vt:lpstr>
      <vt:lpstr>프로그램 릴리즈</vt:lpstr>
      <vt:lpstr>프로그램 릴리즈</vt:lpstr>
      <vt:lpstr>프로그램 릴리즈</vt:lpstr>
      <vt:lpstr>프로그램 릴리즈</vt:lpstr>
      <vt:lpstr>WinAPI 수업 끝 수고하셨습니다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Win32 API</dc:title>
  <dc:creator>길 한얼</dc:creator>
  <cp:lastModifiedBy>111 Yukari</cp:lastModifiedBy>
  <cp:revision>243</cp:revision>
  <dcterms:created xsi:type="dcterms:W3CDTF">2019-07-01T04:02:25Z</dcterms:created>
  <dcterms:modified xsi:type="dcterms:W3CDTF">2019-07-23T08:37:42Z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